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3" r:id="rId1"/>
  </p:sldMasterIdLst>
  <p:notesMasterIdLst>
    <p:notesMasterId r:id="rId74"/>
  </p:notesMasterIdLst>
  <p:sldIdLst>
    <p:sldId id="256" r:id="rId2"/>
    <p:sldId id="327" r:id="rId3"/>
    <p:sldId id="332" r:id="rId4"/>
    <p:sldId id="258" r:id="rId5"/>
    <p:sldId id="259" r:id="rId6"/>
    <p:sldId id="260" r:id="rId7"/>
    <p:sldId id="265" r:id="rId8"/>
    <p:sldId id="299" r:id="rId9"/>
    <p:sldId id="334" r:id="rId10"/>
    <p:sldId id="339" r:id="rId11"/>
    <p:sldId id="266" r:id="rId12"/>
    <p:sldId id="267" r:id="rId13"/>
    <p:sldId id="268" r:id="rId14"/>
    <p:sldId id="269" r:id="rId15"/>
    <p:sldId id="319" r:id="rId16"/>
    <p:sldId id="320" r:id="rId17"/>
    <p:sldId id="270" r:id="rId18"/>
    <p:sldId id="323" r:id="rId19"/>
    <p:sldId id="324" r:id="rId20"/>
    <p:sldId id="328" r:id="rId21"/>
    <p:sldId id="330" r:id="rId22"/>
    <p:sldId id="333" r:id="rId23"/>
    <p:sldId id="342" r:id="rId24"/>
    <p:sldId id="343" r:id="rId25"/>
    <p:sldId id="344" r:id="rId26"/>
    <p:sldId id="345" r:id="rId27"/>
    <p:sldId id="274" r:id="rId28"/>
    <p:sldId id="316" r:id="rId29"/>
    <p:sldId id="317" r:id="rId30"/>
    <p:sldId id="312" r:id="rId31"/>
    <p:sldId id="313" r:id="rId32"/>
    <p:sldId id="277" r:id="rId33"/>
    <p:sldId id="309" r:id="rId34"/>
    <p:sldId id="310" r:id="rId35"/>
    <p:sldId id="311" r:id="rId36"/>
    <p:sldId id="279" r:id="rId37"/>
    <p:sldId id="314" r:id="rId38"/>
    <p:sldId id="315" r:id="rId39"/>
    <p:sldId id="346" r:id="rId40"/>
    <p:sldId id="280" r:id="rId41"/>
    <p:sldId id="281" r:id="rId42"/>
    <p:sldId id="341" r:id="rId43"/>
    <p:sldId id="282" r:id="rId44"/>
    <p:sldId id="285" r:id="rId45"/>
    <p:sldId id="335" r:id="rId46"/>
    <p:sldId id="336" r:id="rId47"/>
    <p:sldId id="337" r:id="rId48"/>
    <p:sldId id="338" r:id="rId49"/>
    <p:sldId id="340" r:id="rId50"/>
    <p:sldId id="288" r:id="rId51"/>
    <p:sldId id="289" r:id="rId52"/>
    <p:sldId id="331" r:id="rId53"/>
    <p:sldId id="290" r:id="rId54"/>
    <p:sldId id="291" r:id="rId55"/>
    <p:sldId id="294" r:id="rId56"/>
    <p:sldId id="295" r:id="rId57"/>
    <p:sldId id="329" r:id="rId58"/>
    <p:sldId id="292" r:id="rId59"/>
    <p:sldId id="293" r:id="rId60"/>
    <p:sldId id="326" r:id="rId61"/>
    <p:sldId id="325" r:id="rId62"/>
    <p:sldId id="297" r:id="rId63"/>
    <p:sldId id="300" r:id="rId64"/>
    <p:sldId id="305" r:id="rId65"/>
    <p:sldId id="318" r:id="rId66"/>
    <p:sldId id="304" r:id="rId67"/>
    <p:sldId id="303" r:id="rId68"/>
    <p:sldId id="302" r:id="rId69"/>
    <p:sldId id="306" r:id="rId70"/>
    <p:sldId id="307" r:id="rId71"/>
    <p:sldId id="308" r:id="rId72"/>
    <p:sldId id="298" r:id="rId73"/>
  </p:sldIdLst>
  <p:sldSz cx="9144000" cy="5143500" type="screen16x9"/>
  <p:notesSz cx="6858000" cy="9144000"/>
  <p:embeddedFontLst>
    <p:embeddedFont>
      <p:font typeface="Calibri" panose="020F0502020204030204" pitchFamily="34" charset="0"/>
      <p:regular r:id="rId75"/>
      <p:bold r:id="rId76"/>
      <p:italic r:id="rId77"/>
      <p:boldItalic r:id="rId78"/>
    </p:embeddedFont>
    <p:embeddedFont>
      <p:font typeface="Calibri Light" panose="020F0302020204030204" pitchFamily="34" charset="0"/>
      <p:regular r:id="rId79"/>
      <p:italic r:id="rId80"/>
    </p:embeddedFont>
    <p:embeddedFont>
      <p:font typeface="Consolas" panose="020B0609020204030204" pitchFamily="49" charset="0"/>
      <p:regular r:id="rId81"/>
      <p:bold r:id="rId82"/>
      <p:italic r:id="rId83"/>
      <p:boldItalic r:id="rId84"/>
    </p:embeddedFont>
    <p:embeddedFont>
      <p:font typeface="Lato" panose="020F0502020204030203" pitchFamily="34" charset="0"/>
      <p:regular r:id="rId85"/>
      <p:bold r:id="rId86"/>
      <p:italic r:id="rId87"/>
      <p:boldItalic r:id="rId88"/>
    </p:embeddedFont>
    <p:embeddedFont>
      <p:font typeface="Lato Black" panose="020F0502020204030203" pitchFamily="34" charset="0"/>
      <p:bold r:id="rId89"/>
      <p:boldItalic r:id="rId90"/>
    </p:embeddedFont>
    <p:embeddedFont>
      <p:font typeface="Pacifico" panose="00000500000000000000" pitchFamily="2" charset="0"/>
      <p:regular r:id="rId91"/>
    </p:embeddedFont>
    <p:embeddedFont>
      <p:font typeface="Raleway ExtraBold" pitchFamily="2" charset="0"/>
      <p:bold r:id="rId92"/>
      <p:boldItalic r:id="rId9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C16A1"/>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285D7DE-76B2-4861-A80A-E79EFC8DCC79}" v="208" dt="2022-05-23T15:35:51.948"/>
    <p1510:client id="{0EEEBED9-952D-4409-BCC8-F51E82C82762}" v="1" dt="2022-06-07T06:46:42.468"/>
    <p1510:client id="{13CAA418-24CF-46A3-A012-A2B94DFA2995}" v="9" dt="2022-05-24T13:42:28.103"/>
    <p1510:client id="{201EEBDD-E6C1-427C-95F1-9BDD312D3F6D}" v="725" dt="2022-05-23T17:13:19.155"/>
    <p1510:client id="{2A37E662-DCD0-4859-A93B-415114ED70D6}" v="81" dt="2022-05-24T12:19:35.200"/>
    <p1510:client id="{466BFD3C-BAAA-4B50-8CA3-312726A8516B}" v="504" dt="2022-05-23T12:10:18.669"/>
    <p1510:client id="{4B564106-31C4-41A9-84F0-BE4E4B0C8D88}" v="357" dt="2022-05-23T16:42:10.052"/>
    <p1510:client id="{9DE66D12-E308-48B1-9751-E62119E98AAC}" v="3026" dt="2022-05-24T06:18:57.872"/>
    <p1510:client id="{A3F304D5-A8A5-4078-B09A-AFCBBE2D4273}" v="914" dt="2022-05-23T07:54:33.597"/>
    <p1510:client id="{AF93D68C-B9BB-45D8-8562-38B2B5C26CD1}" v="4" dt="2022-05-24T17:36:17.489"/>
    <p1510:client id="{B6F6C37E-21CA-468F-A312-B30F4204F3DA}" v="690" vWet="692" dt="2022-05-23T18:20:48.755"/>
    <p1510:client id="{F9A66E83-AE90-4DD1-A0ED-2E6DAEE23C8A}" v="21" dt="2022-05-24T04:41:12.493"/>
  </p1510:revLst>
</p1510:revInfo>
</file>

<file path=ppt/tableStyles.xml><?xml version="1.0" encoding="utf-8"?>
<a:tblStyleLst xmlns:a="http://schemas.openxmlformats.org/drawingml/2006/main" def="{718BDE82-FC43-40EA-A579-C137B879AAB6}">
  <a:tblStyle styleId="{718BDE82-FC43-40EA-A579-C137B879AAB6}"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9" d="100"/>
          <a:sy n="109" d="100"/>
        </p:scale>
        <p:origin x="706" y="8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10.fntdata"/><Relationship Id="rId89" Type="http://schemas.openxmlformats.org/officeDocument/2006/relationships/font" Target="fonts/font15.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notesMaster" Target="notesMasters/notesMaster1.xml"/><Relationship Id="rId79" Type="http://schemas.openxmlformats.org/officeDocument/2006/relationships/font" Target="fonts/font5.fntdata"/><Relationship Id="rId5" Type="http://schemas.openxmlformats.org/officeDocument/2006/relationships/slide" Target="slides/slide4.xml"/><Relationship Id="rId90" Type="http://schemas.openxmlformats.org/officeDocument/2006/relationships/font" Target="fonts/font16.fntdata"/><Relationship Id="rId95" Type="http://schemas.openxmlformats.org/officeDocument/2006/relationships/viewProps" Target="view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font" Target="fonts/font6.fntdata"/><Relationship Id="rId85" Type="http://schemas.openxmlformats.org/officeDocument/2006/relationships/font" Target="fonts/font11.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font" Target="fonts/font1.fntdata"/><Relationship Id="rId83" Type="http://schemas.openxmlformats.org/officeDocument/2006/relationships/font" Target="fonts/font9.fntdata"/><Relationship Id="rId88" Type="http://schemas.openxmlformats.org/officeDocument/2006/relationships/font" Target="fonts/font14.fntdata"/><Relationship Id="rId91" Type="http://schemas.openxmlformats.org/officeDocument/2006/relationships/font" Target="fonts/font17.fntdata"/><Relationship Id="rId9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font" Target="fonts/font4.fntdata"/><Relationship Id="rId81" Type="http://schemas.openxmlformats.org/officeDocument/2006/relationships/font" Target="fonts/font7.fntdata"/><Relationship Id="rId86" Type="http://schemas.openxmlformats.org/officeDocument/2006/relationships/font" Target="fonts/font12.fntdata"/><Relationship Id="rId9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2.fntdata"/><Relationship Id="rId97"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18.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13.fntdata"/><Relationship Id="rId61" Type="http://schemas.openxmlformats.org/officeDocument/2006/relationships/slide" Target="slides/slide60.xml"/><Relationship Id="rId82" Type="http://schemas.openxmlformats.org/officeDocument/2006/relationships/font" Target="fonts/font8.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font" Target="fonts/font3.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font" Target="fonts/font19.fntdata"/><Relationship Id="rId98"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1055589838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 name="Google Shape;171;g1055589838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312f8b956_0_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g10312f8b956_0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9789701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10559e2d46c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10559e2d46c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10559e2d46c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 name="Google Shape;241;g10559e2d46c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10312f8b956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10312f8b956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1055589838d_8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1055589838d_8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1055589838d_8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1055589838d_8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1055589838d_8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1055589838d_8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1031dec28d4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1" name="Google Shape;301;g1031dec28d4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10312f8b956_0_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10312f8b956_0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g1067167917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7" name="Google Shape;307;g1067167917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g1067167917a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3" name="Google Shape;313;g1067167917a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1067167917a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1067167917a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1067167917a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1067167917a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g1067167917a_0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3" name="Google Shape;353;g1067167917a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g1067167917a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1067167917a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1067167917a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 name="Google Shape;336;g1067167917a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1067167917a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 name="Google Shape;336;g1067167917a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7100691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1067167917a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 name="Google Shape;336;g1067167917a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7999176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g1031dec28d4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7" name="Google Shape;367;g1031dec28d4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10312f8b956_0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10312f8b956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g10312f8b956_0_1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3" name="Google Shape;373;g10312f8b956_0_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10312f8b956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10312f8b956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1067167917a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1067167917a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10312f8b956_0_1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10312f8b956_0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10312f8b956_0_1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10312f8b956_0_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1067167917a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1067167917a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10312f8b956_0_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10312f8b956_0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C3D32F-A545-9716-0BAE-6A4DF55EFBCD}"/>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47E6FFF9-D4FF-2BC5-A442-26C469232D02}"/>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D346C21F-6812-5A29-83A3-E84EA16FA9EB}"/>
              </a:ext>
            </a:extLst>
          </p:cNvPr>
          <p:cNvSpPr>
            <a:spLocks noGrp="1"/>
          </p:cNvSpPr>
          <p:nvPr>
            <p:ph type="dt" sz="half" idx="10"/>
          </p:nvPr>
        </p:nvSpPr>
        <p:spPr/>
        <p:txBody>
          <a:bodyPr/>
          <a:lstStyle/>
          <a:p>
            <a:fld id="{4D7CDA24-8C69-4F10-BE71-0613E326ABAD}" type="datetimeFigureOut">
              <a:rPr lang="en-US" smtClean="0"/>
              <a:t>6/21/2022</a:t>
            </a:fld>
            <a:endParaRPr lang="en-US"/>
          </a:p>
        </p:txBody>
      </p:sp>
      <p:sp>
        <p:nvSpPr>
          <p:cNvPr id="5" name="Footer Placeholder 4">
            <a:extLst>
              <a:ext uri="{FF2B5EF4-FFF2-40B4-BE49-F238E27FC236}">
                <a16:creationId xmlns:a16="http://schemas.microsoft.com/office/drawing/2014/main" id="{A5AF2106-7B8D-BF9C-7654-C6F8D64567A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C89F22D-498D-3A42-A879-ED4B12BACF70}"/>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687539425"/>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724D43-F4C5-56C6-FB06-F0F909B19F8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6D56A87-3021-3600-D682-ABAFA0534E0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66DC77C-7088-7EBC-FD03-A5E6AF881CA8}"/>
              </a:ext>
            </a:extLst>
          </p:cNvPr>
          <p:cNvSpPr>
            <a:spLocks noGrp="1"/>
          </p:cNvSpPr>
          <p:nvPr>
            <p:ph type="dt" sz="half" idx="10"/>
          </p:nvPr>
        </p:nvSpPr>
        <p:spPr/>
        <p:txBody>
          <a:bodyPr/>
          <a:lstStyle/>
          <a:p>
            <a:fld id="{4D7CDA24-8C69-4F10-BE71-0613E326ABAD}" type="datetimeFigureOut">
              <a:rPr lang="en-US" smtClean="0"/>
              <a:t>6/21/2022</a:t>
            </a:fld>
            <a:endParaRPr lang="en-US"/>
          </a:p>
        </p:txBody>
      </p:sp>
      <p:sp>
        <p:nvSpPr>
          <p:cNvPr id="5" name="Footer Placeholder 4">
            <a:extLst>
              <a:ext uri="{FF2B5EF4-FFF2-40B4-BE49-F238E27FC236}">
                <a16:creationId xmlns:a16="http://schemas.microsoft.com/office/drawing/2014/main" id="{6EEEFD0D-986F-FDE5-9916-FE163ED62BF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2600E1-C0E5-603D-EE55-BADA3799B9C2}"/>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118134599"/>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780584D-C174-9DE7-C1E5-921DBC9B0D13}"/>
              </a:ext>
            </a:extLst>
          </p:cNvPr>
          <p:cNvSpPr>
            <a:spLocks noGrp="1"/>
          </p:cNvSpPr>
          <p:nvPr>
            <p:ph type="title" orient="vert"/>
          </p:nvPr>
        </p:nvSpPr>
        <p:spPr>
          <a:xfrm>
            <a:off x="6543675" y="273844"/>
            <a:ext cx="1971675" cy="4358879"/>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2C0836E-322E-E3F4-A5A2-4EE130E2B56F}"/>
              </a:ext>
            </a:extLst>
          </p:cNvPr>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24674E9-45C5-FAD5-F13F-6A24637BFEA7}"/>
              </a:ext>
            </a:extLst>
          </p:cNvPr>
          <p:cNvSpPr>
            <a:spLocks noGrp="1"/>
          </p:cNvSpPr>
          <p:nvPr>
            <p:ph type="dt" sz="half" idx="10"/>
          </p:nvPr>
        </p:nvSpPr>
        <p:spPr/>
        <p:txBody>
          <a:bodyPr/>
          <a:lstStyle/>
          <a:p>
            <a:fld id="{4D7CDA24-8C69-4F10-BE71-0613E326ABAD}" type="datetimeFigureOut">
              <a:rPr lang="en-US" smtClean="0"/>
              <a:t>6/21/2022</a:t>
            </a:fld>
            <a:endParaRPr lang="en-US"/>
          </a:p>
        </p:txBody>
      </p:sp>
      <p:sp>
        <p:nvSpPr>
          <p:cNvPr id="5" name="Footer Placeholder 4">
            <a:extLst>
              <a:ext uri="{FF2B5EF4-FFF2-40B4-BE49-F238E27FC236}">
                <a16:creationId xmlns:a16="http://schemas.microsoft.com/office/drawing/2014/main" id="{217CA120-DC37-9491-C409-7F0A15EB546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C132114-85F8-6F71-975B-AECF13A5C1F4}"/>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518229467"/>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3"/>
        <p:cNvGrpSpPr/>
        <p:nvPr/>
      </p:nvGrpSpPr>
      <p:grpSpPr>
        <a:xfrm>
          <a:off x="0" y="0"/>
          <a:ext cx="0" cy="0"/>
          <a:chOff x="0" y="0"/>
          <a:chExt cx="0" cy="0"/>
        </a:xfrm>
      </p:grpSpPr>
      <p:sp>
        <p:nvSpPr>
          <p:cNvPr id="28" name="Google Shape;28;p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29" name="Google Shape;29;p4"/>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30" name="Google Shape;30;p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42176542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A61820-7115-DE4C-F22A-0403A1012D4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6348CB9-4D93-1206-9764-5583F5708A8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21EAD63-DB02-88BE-9D8E-993EDA14AD95}"/>
              </a:ext>
            </a:extLst>
          </p:cNvPr>
          <p:cNvSpPr>
            <a:spLocks noGrp="1"/>
          </p:cNvSpPr>
          <p:nvPr>
            <p:ph type="dt" sz="half" idx="10"/>
          </p:nvPr>
        </p:nvSpPr>
        <p:spPr/>
        <p:txBody>
          <a:bodyPr/>
          <a:lstStyle/>
          <a:p>
            <a:fld id="{4D7CDA24-8C69-4F10-BE71-0613E326ABAD}" type="datetimeFigureOut">
              <a:rPr lang="en-US" smtClean="0"/>
              <a:t>6/21/2022</a:t>
            </a:fld>
            <a:endParaRPr lang="en-US"/>
          </a:p>
        </p:txBody>
      </p:sp>
      <p:sp>
        <p:nvSpPr>
          <p:cNvPr id="5" name="Footer Placeholder 4">
            <a:extLst>
              <a:ext uri="{FF2B5EF4-FFF2-40B4-BE49-F238E27FC236}">
                <a16:creationId xmlns:a16="http://schemas.microsoft.com/office/drawing/2014/main" id="{8E628C5B-62D3-40A1-DB5F-72393BDE9A8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165A359-4E4E-D39F-AD8A-21D5BA040D88}"/>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62654536"/>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8B0719-BC4B-F191-80DA-C1A0883FB23D}"/>
              </a:ext>
            </a:extLst>
          </p:cNvPr>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8D5E1AA0-D5E3-C14F-60CE-EE2D22D7D2E9}"/>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EDF4DEC-8A3B-B239-DAD6-B0AC122EB5BB}"/>
              </a:ext>
            </a:extLst>
          </p:cNvPr>
          <p:cNvSpPr>
            <a:spLocks noGrp="1"/>
          </p:cNvSpPr>
          <p:nvPr>
            <p:ph type="dt" sz="half" idx="10"/>
          </p:nvPr>
        </p:nvSpPr>
        <p:spPr/>
        <p:txBody>
          <a:bodyPr/>
          <a:lstStyle/>
          <a:p>
            <a:fld id="{4D7CDA24-8C69-4F10-BE71-0613E326ABAD}" type="datetimeFigureOut">
              <a:rPr lang="en-US" smtClean="0"/>
              <a:t>6/21/2022</a:t>
            </a:fld>
            <a:endParaRPr lang="en-US"/>
          </a:p>
        </p:txBody>
      </p:sp>
      <p:sp>
        <p:nvSpPr>
          <p:cNvPr id="5" name="Footer Placeholder 4">
            <a:extLst>
              <a:ext uri="{FF2B5EF4-FFF2-40B4-BE49-F238E27FC236}">
                <a16:creationId xmlns:a16="http://schemas.microsoft.com/office/drawing/2014/main" id="{7DC0BAB7-14E8-F666-C6AF-DB628D7ACD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6623AD0-B9A8-800C-5D46-DC07AC0A6A26}"/>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272599443"/>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48AE05-64B9-6BA3-E05C-19202B64747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F2E69FB-2A71-EA51-31BF-B33984EF0856}"/>
              </a:ext>
            </a:extLst>
          </p:cNvPr>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13457C9-5DCD-EB45-5448-9681B7E24C5A}"/>
              </a:ext>
            </a:extLst>
          </p:cNvPr>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63FAA49-D1D9-5091-6BF5-8901CDC472BC}"/>
              </a:ext>
            </a:extLst>
          </p:cNvPr>
          <p:cNvSpPr>
            <a:spLocks noGrp="1"/>
          </p:cNvSpPr>
          <p:nvPr>
            <p:ph type="dt" sz="half" idx="10"/>
          </p:nvPr>
        </p:nvSpPr>
        <p:spPr/>
        <p:txBody>
          <a:bodyPr/>
          <a:lstStyle/>
          <a:p>
            <a:fld id="{4D7CDA24-8C69-4F10-BE71-0613E326ABAD}" type="datetimeFigureOut">
              <a:rPr lang="en-US" smtClean="0"/>
              <a:t>6/21/2022</a:t>
            </a:fld>
            <a:endParaRPr lang="en-US"/>
          </a:p>
        </p:txBody>
      </p:sp>
      <p:sp>
        <p:nvSpPr>
          <p:cNvPr id="6" name="Footer Placeholder 5">
            <a:extLst>
              <a:ext uri="{FF2B5EF4-FFF2-40B4-BE49-F238E27FC236}">
                <a16:creationId xmlns:a16="http://schemas.microsoft.com/office/drawing/2014/main" id="{5AFB17D5-D701-601B-482B-E251DF314DB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8583C60-3627-7AF4-5AF8-1A10D2A6AB75}"/>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920878411"/>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48025F-420A-84C6-8105-B507264B81E5}"/>
              </a:ext>
            </a:extLst>
          </p:cNvPr>
          <p:cNvSpPr>
            <a:spLocks noGrp="1"/>
          </p:cNvSpPr>
          <p:nvPr>
            <p:ph type="title"/>
          </p:nvPr>
        </p:nvSpPr>
        <p:spPr>
          <a:xfrm>
            <a:off x="629841" y="273844"/>
            <a:ext cx="7886700" cy="994172"/>
          </a:xfrm>
        </p:spPr>
        <p:txBody>
          <a:bodyPr/>
          <a:lstStyle/>
          <a:p>
            <a:r>
              <a:rPr lang="en-US"/>
              <a:t>Click to edit Master title style</a:t>
            </a:r>
          </a:p>
        </p:txBody>
      </p:sp>
      <p:sp>
        <p:nvSpPr>
          <p:cNvPr id="3" name="Text Placeholder 2">
            <a:extLst>
              <a:ext uri="{FF2B5EF4-FFF2-40B4-BE49-F238E27FC236}">
                <a16:creationId xmlns:a16="http://schemas.microsoft.com/office/drawing/2014/main" id="{5C9EA0A3-D83B-4191-EB79-F817EC4E64F1}"/>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4E60E389-E81D-B52A-D987-7C854BAC75B0}"/>
              </a:ext>
            </a:extLst>
          </p:cNvPr>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8C89275-9BB9-2ED7-3D45-5F9987280C13}"/>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78E5570D-2A14-A41D-E0DB-91D7D0BA80FE}"/>
              </a:ext>
            </a:extLst>
          </p:cNvPr>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5556FAA-4125-E13F-81EB-10D8193FB3F2}"/>
              </a:ext>
            </a:extLst>
          </p:cNvPr>
          <p:cNvSpPr>
            <a:spLocks noGrp="1"/>
          </p:cNvSpPr>
          <p:nvPr>
            <p:ph type="dt" sz="half" idx="10"/>
          </p:nvPr>
        </p:nvSpPr>
        <p:spPr/>
        <p:txBody>
          <a:bodyPr/>
          <a:lstStyle/>
          <a:p>
            <a:fld id="{4D7CDA24-8C69-4F10-BE71-0613E326ABAD}" type="datetimeFigureOut">
              <a:rPr lang="en-US" smtClean="0"/>
              <a:t>6/21/2022</a:t>
            </a:fld>
            <a:endParaRPr lang="en-US"/>
          </a:p>
        </p:txBody>
      </p:sp>
      <p:sp>
        <p:nvSpPr>
          <p:cNvPr id="8" name="Footer Placeholder 7">
            <a:extLst>
              <a:ext uri="{FF2B5EF4-FFF2-40B4-BE49-F238E27FC236}">
                <a16:creationId xmlns:a16="http://schemas.microsoft.com/office/drawing/2014/main" id="{84CEF49C-ECE9-CC32-959E-A22BF5B6A1B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6540AF4-D8F1-225B-82F4-4E98C0909FE0}"/>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77360568"/>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D3CD36-1B8B-671B-13F4-7D7398BD61E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020F1AA-1F98-68AE-0D3A-03DDD2B1C2EE}"/>
              </a:ext>
            </a:extLst>
          </p:cNvPr>
          <p:cNvSpPr>
            <a:spLocks noGrp="1"/>
          </p:cNvSpPr>
          <p:nvPr>
            <p:ph type="dt" sz="half" idx="10"/>
          </p:nvPr>
        </p:nvSpPr>
        <p:spPr/>
        <p:txBody>
          <a:bodyPr/>
          <a:lstStyle/>
          <a:p>
            <a:fld id="{4D7CDA24-8C69-4F10-BE71-0613E326ABAD}" type="datetimeFigureOut">
              <a:rPr lang="en-US" smtClean="0"/>
              <a:t>6/21/2022</a:t>
            </a:fld>
            <a:endParaRPr lang="en-US"/>
          </a:p>
        </p:txBody>
      </p:sp>
      <p:sp>
        <p:nvSpPr>
          <p:cNvPr id="4" name="Footer Placeholder 3">
            <a:extLst>
              <a:ext uri="{FF2B5EF4-FFF2-40B4-BE49-F238E27FC236}">
                <a16:creationId xmlns:a16="http://schemas.microsoft.com/office/drawing/2014/main" id="{FE16F85C-1098-0140-1858-47A8FB1EEB6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EDA53E8-BA3B-A731-B191-D5F6905F525F}"/>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972355337"/>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3DBBBF3-52E3-3B24-4C5D-097F28D80660}"/>
              </a:ext>
            </a:extLst>
          </p:cNvPr>
          <p:cNvSpPr>
            <a:spLocks noGrp="1"/>
          </p:cNvSpPr>
          <p:nvPr>
            <p:ph type="dt" sz="half" idx="10"/>
          </p:nvPr>
        </p:nvSpPr>
        <p:spPr/>
        <p:txBody>
          <a:bodyPr/>
          <a:lstStyle/>
          <a:p>
            <a:fld id="{4D7CDA24-8C69-4F10-BE71-0613E326ABAD}" type="datetimeFigureOut">
              <a:rPr lang="en-US" smtClean="0"/>
              <a:t>6/21/2022</a:t>
            </a:fld>
            <a:endParaRPr lang="en-US"/>
          </a:p>
        </p:txBody>
      </p:sp>
      <p:sp>
        <p:nvSpPr>
          <p:cNvPr id="3" name="Footer Placeholder 2">
            <a:extLst>
              <a:ext uri="{FF2B5EF4-FFF2-40B4-BE49-F238E27FC236}">
                <a16:creationId xmlns:a16="http://schemas.microsoft.com/office/drawing/2014/main" id="{58A9BDC4-6A4B-3282-B20C-3DD0C78E815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DF96B13-3AFE-7EB5-1A7D-FF442CD48C06}"/>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5546271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B75394-0898-637E-15C7-249915FB13E8}"/>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B21AF725-6FFE-D891-9781-9A2E3540EB1E}"/>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DBA67DF-07AE-5407-5B23-44B5900B6B69}"/>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FFD1E715-35F6-DC7D-7DB5-0BCFF4984993}"/>
              </a:ext>
            </a:extLst>
          </p:cNvPr>
          <p:cNvSpPr>
            <a:spLocks noGrp="1"/>
          </p:cNvSpPr>
          <p:nvPr>
            <p:ph type="dt" sz="half" idx="10"/>
          </p:nvPr>
        </p:nvSpPr>
        <p:spPr/>
        <p:txBody>
          <a:bodyPr/>
          <a:lstStyle/>
          <a:p>
            <a:fld id="{4D7CDA24-8C69-4F10-BE71-0613E326ABAD}" type="datetimeFigureOut">
              <a:rPr lang="en-US" smtClean="0"/>
              <a:t>6/21/2022</a:t>
            </a:fld>
            <a:endParaRPr lang="en-US"/>
          </a:p>
        </p:txBody>
      </p:sp>
      <p:sp>
        <p:nvSpPr>
          <p:cNvPr id="6" name="Footer Placeholder 5">
            <a:extLst>
              <a:ext uri="{FF2B5EF4-FFF2-40B4-BE49-F238E27FC236}">
                <a16:creationId xmlns:a16="http://schemas.microsoft.com/office/drawing/2014/main" id="{36F7E0B0-0078-E6C2-36C6-5389FAAF357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9480D4D-7F76-E2CF-2F20-5B44B1F55635}"/>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767405884"/>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5B376C-8AED-4617-B410-A99F0F66938A}"/>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96D8BCAC-6BA7-A33F-38D2-A48A46B57639}"/>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1C315C4B-7368-32A8-96D6-22775C2B926F}"/>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99F41C5D-BA10-FD5E-32F8-0F2A6AAC66C5}"/>
              </a:ext>
            </a:extLst>
          </p:cNvPr>
          <p:cNvSpPr>
            <a:spLocks noGrp="1"/>
          </p:cNvSpPr>
          <p:nvPr>
            <p:ph type="dt" sz="half" idx="10"/>
          </p:nvPr>
        </p:nvSpPr>
        <p:spPr/>
        <p:txBody>
          <a:bodyPr/>
          <a:lstStyle/>
          <a:p>
            <a:fld id="{4D7CDA24-8C69-4F10-BE71-0613E326ABAD}" type="datetimeFigureOut">
              <a:rPr lang="en-US" smtClean="0"/>
              <a:t>6/21/2022</a:t>
            </a:fld>
            <a:endParaRPr lang="en-US"/>
          </a:p>
        </p:txBody>
      </p:sp>
      <p:sp>
        <p:nvSpPr>
          <p:cNvPr id="6" name="Footer Placeholder 5">
            <a:extLst>
              <a:ext uri="{FF2B5EF4-FFF2-40B4-BE49-F238E27FC236}">
                <a16:creationId xmlns:a16="http://schemas.microsoft.com/office/drawing/2014/main" id="{89252358-3742-76C8-BE3D-0478F59BD1F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0E2BB06-9A20-2F13-F493-DEC35FFEE6BF}"/>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235902486"/>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CDEC4FA-B3CA-5823-BBDD-73544E6B8C10}"/>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7039681-23E0-75A3-14EE-C9E818195F87}"/>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78A4BDF-68FD-45C1-01CC-23DC5D4EB118}"/>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4D7CDA24-8C69-4F10-BE71-0613E326ABAD}" type="datetimeFigureOut">
              <a:rPr lang="en-US" smtClean="0"/>
              <a:t>6/21/2022</a:t>
            </a:fld>
            <a:endParaRPr lang="en-US"/>
          </a:p>
        </p:txBody>
      </p:sp>
      <p:sp>
        <p:nvSpPr>
          <p:cNvPr id="5" name="Footer Placeholder 4">
            <a:extLst>
              <a:ext uri="{FF2B5EF4-FFF2-40B4-BE49-F238E27FC236}">
                <a16:creationId xmlns:a16="http://schemas.microsoft.com/office/drawing/2014/main" id="{F9A7D11F-BF76-0856-6514-C37621DC938F}"/>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C0111CE-D6F5-52D3-6453-0C7052EB6F8E}"/>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949560476"/>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Lst>
  <p:hf sldNum="0"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hyperlink" Target="https://www.tme.eu/Document/004105658202ef89808bba102ca4bf3f/POLOLU-1248.pdf" TargetMode="External"/><Relationship Id="rId2" Type="http://schemas.openxmlformats.org/officeDocument/2006/relationships/notesSlide" Target="../notesSlides/notesSlide10.xml"/><Relationship Id="rId1" Type="http://schemas.openxmlformats.org/officeDocument/2006/relationships/slideLayout" Target="../slideLayouts/slideLayout12.xml"/><Relationship Id="rId4" Type="http://schemas.openxmlformats.org/officeDocument/2006/relationships/image" Target="../media/image17.jpe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hyperlink" Target="https://cdn.sparkfun.com/datasheets/Sensors/Proximity/HCSR04.pdf" TargetMode="Externa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2.xml"/><Relationship Id="rId5" Type="http://schemas.openxmlformats.org/officeDocument/2006/relationships/hyperlink" Target="https://cdn.awsli.com.br/969/969921/arquivos/ph-sensor-ph-4502c.pdf" TargetMode="External"/><Relationship Id="rId4" Type="http://schemas.openxmlformats.org/officeDocument/2006/relationships/image" Target="../media/image26.png"/></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12.xml"/><Relationship Id="rId4" Type="http://schemas.openxmlformats.org/officeDocument/2006/relationships/image" Target="../media/image28.png"/></Relationships>
</file>

<file path=ppt/slides/_rels/slide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hyperlink" Target="https://datasheet.octopart.com/T73S5D15-09-Tyco-Electronics-datasheet-70808.pdf" TargetMode="Externa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hyperlink" Target="http://www.electronicoscaldas.com/datasheet/Teclado-membrana-matricial-4x4.pdf" TargetMode="Externa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3" Type="http://schemas.openxmlformats.org/officeDocument/2006/relationships/hyperlink" Target="https://pdf1.alldatasheet.com/datasheet-pdf/view/146361/MAXIM/DS3232.html" TargetMode="External"/><Relationship Id="rId2" Type="http://schemas.openxmlformats.org/officeDocument/2006/relationships/notesSlide" Target="../notesSlides/notesSlide17.xml"/><Relationship Id="rId1" Type="http://schemas.openxmlformats.org/officeDocument/2006/relationships/slideLayout" Target="../slideLayouts/slideLayout12.xml"/><Relationship Id="rId4" Type="http://schemas.openxmlformats.org/officeDocument/2006/relationships/image" Target="../media/image37.jpeg"/></Relationships>
</file>

<file path=ppt/slides/_rels/slide44.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18.xml"/><Relationship Id="rId1" Type="http://schemas.openxmlformats.org/officeDocument/2006/relationships/slideLayout" Target="../slideLayouts/slideLayout12.xml"/><Relationship Id="rId4" Type="http://schemas.openxmlformats.org/officeDocument/2006/relationships/hyperlink" Target="https://datasheet.octopart.com/SIM900D-Simcom-datasheet-17594123.pdf" TargetMode="External"/></Relationships>
</file>

<file path=ppt/slides/_rels/slide45.xml.rels><?xml version="1.0" encoding="UTF-8" standalone="yes"?>
<Relationships xmlns="http://schemas.openxmlformats.org/package/2006/relationships"><Relationship Id="rId3" Type="http://schemas.openxmlformats.org/officeDocument/2006/relationships/hyperlink" Target="https://pdf1.alldatasheet.com/datasheet-pdf/view/146552/HITACHI/LM016L.html" TargetMode="External"/><Relationship Id="rId2" Type="http://schemas.openxmlformats.org/officeDocument/2006/relationships/image" Target="../media/image39.jpeg"/><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3" Type="http://schemas.openxmlformats.org/officeDocument/2006/relationships/hyperlink" Target="https://www.handsontec.com/dataspecs/GA12-N20.pdf" TargetMode="External"/><Relationship Id="rId2" Type="http://schemas.openxmlformats.org/officeDocument/2006/relationships/notesSlide" Target="../notesSlides/notesSlide21.xml"/><Relationship Id="rId1" Type="http://schemas.openxmlformats.org/officeDocument/2006/relationships/slideLayout" Target="../slideLayouts/slideLayout12.xml"/><Relationship Id="rId5" Type="http://schemas.openxmlformats.org/officeDocument/2006/relationships/image" Target="../media/image42.png"/><Relationship Id="rId4" Type="http://schemas.openxmlformats.org/officeDocument/2006/relationships/image" Target="../media/image41.png"/></Relationships>
</file>

<file path=ppt/slides/_rels/slide54.xml.rels><?xml version="1.0" encoding="UTF-8" standalone="yes"?>
<Relationships xmlns="http://schemas.openxmlformats.org/package/2006/relationships"><Relationship Id="rId3" Type="http://schemas.openxmlformats.org/officeDocument/2006/relationships/hyperlink" Target="https://cdn-shop.adafruit.com/datasheets/l293d.pdf" TargetMode="External"/><Relationship Id="rId2" Type="http://schemas.openxmlformats.org/officeDocument/2006/relationships/notesSlide" Target="../notesSlides/notesSlide22.xml"/><Relationship Id="rId1" Type="http://schemas.openxmlformats.org/officeDocument/2006/relationships/slideLayout" Target="../slideLayouts/slideLayout12.xml"/><Relationship Id="rId5" Type="http://schemas.openxmlformats.org/officeDocument/2006/relationships/image" Target="../media/image44.png"/><Relationship Id="rId4" Type="http://schemas.openxmlformats.org/officeDocument/2006/relationships/image" Target="../media/image43.png"/></Relationships>
</file>

<file path=ppt/slides/_rels/slide55.xml.rels><?xml version="1.0" encoding="UTF-8" standalone="yes"?>
<Relationships xmlns="http://schemas.openxmlformats.org/package/2006/relationships"><Relationship Id="rId3" Type="http://schemas.openxmlformats.org/officeDocument/2006/relationships/hyperlink" Target="https://cdn.sparkfun.com/datasheets/Sensors/ForceFlex/hx711_english.pdf" TargetMode="External"/><Relationship Id="rId2" Type="http://schemas.openxmlformats.org/officeDocument/2006/relationships/notesSlide" Target="../notesSlides/notesSlide23.xml"/><Relationship Id="rId1" Type="http://schemas.openxmlformats.org/officeDocument/2006/relationships/slideLayout" Target="../slideLayouts/slideLayout12.xml"/><Relationship Id="rId5" Type="http://schemas.openxmlformats.org/officeDocument/2006/relationships/image" Target="../media/image46.png"/><Relationship Id="rId4" Type="http://schemas.openxmlformats.org/officeDocument/2006/relationships/image" Target="../media/image45.png"/></Relationships>
</file>

<file path=ppt/slides/_rels/slide56.xml.rels><?xml version="1.0" encoding="UTF-8" standalone="yes"?>
<Relationships xmlns="http://schemas.openxmlformats.org/package/2006/relationships"><Relationship Id="rId3" Type="http://schemas.openxmlformats.org/officeDocument/2006/relationships/hyperlink" Target="https://www.electronicoscaldas.com/datasheet/YZC-131A.pdf" TargetMode="External"/><Relationship Id="rId2" Type="http://schemas.openxmlformats.org/officeDocument/2006/relationships/notesSlide" Target="../notesSlides/notesSlide24.xml"/><Relationship Id="rId1" Type="http://schemas.openxmlformats.org/officeDocument/2006/relationships/slideLayout" Target="../slideLayouts/slideLayout12.xml"/><Relationship Id="rId4" Type="http://schemas.openxmlformats.org/officeDocument/2006/relationships/image" Target="../media/image47.png"/></Relationships>
</file>

<file path=ppt/slides/_rels/slide5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hyperlink" Target="https://www.farnell.com/datasheets/2171929.pdf" TargetMode="External"/><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hyperlink" Target="https://www.mouser.com/datasheet/2/268/2503s-1065182.pdf" TargetMode="Externa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hyperlink" Target="https://www.electroschematics.com/wp-content/uploads/2010/02/LM35-DATASHEET.pdf" TargetMode="Externa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2.jpeg"/><Relationship Id="rId1" Type="http://schemas.openxmlformats.org/officeDocument/2006/relationships/slideLayout" Target="../slideLayouts/slideLayout1.xml"/><Relationship Id="rId4" Type="http://schemas.openxmlformats.org/officeDocument/2006/relationships/image" Target="../media/image54.png"/></Relationships>
</file>

<file path=ppt/slides/_rels/slide6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7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Layout" Target="../slideLayouts/slideLayout12.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drive.google.com/file/d/1Yd5dqIz-1ULhxexHl-yCC14ekzFq8wYB/view?usp=sharing" TargetMode="Externa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85"/>
        <p:cNvGrpSpPr/>
        <p:nvPr/>
      </p:nvGrpSpPr>
      <p:grpSpPr>
        <a:xfrm>
          <a:off x="0" y="0"/>
          <a:ext cx="0" cy="0"/>
          <a:chOff x="0" y="0"/>
          <a:chExt cx="0" cy="0"/>
        </a:xfrm>
      </p:grpSpPr>
      <p:sp>
        <p:nvSpPr>
          <p:cNvPr id="86" name="Google Shape;86;p13"/>
          <p:cNvSpPr txBox="1">
            <a:spLocks noGrp="1"/>
          </p:cNvSpPr>
          <p:nvPr>
            <p:ph type="ctrTitle"/>
          </p:nvPr>
        </p:nvSpPr>
        <p:spPr>
          <a:xfrm>
            <a:off x="841575" y="2485675"/>
            <a:ext cx="7688100" cy="995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a:latin typeface="Lato Black" panose="020F0502020204030203" pitchFamily="34" charset="0"/>
                <a:ea typeface="Lato Black" panose="020F0502020204030203" pitchFamily="34" charset="0"/>
                <a:cs typeface="Lato Black" panose="020F0502020204030203" pitchFamily="34" charset="0"/>
                <a:sym typeface="Pacifico"/>
              </a:rPr>
              <a:t>Smart Shrimp Farming</a:t>
            </a:r>
            <a:endParaRPr>
              <a:latin typeface="Lato Black" panose="020F0502020204030203" pitchFamily="34" charset="0"/>
              <a:ea typeface="Lato Black" panose="020F0502020204030203" pitchFamily="34" charset="0"/>
              <a:cs typeface="Lato Black" panose="020F0502020204030203" pitchFamily="34" charset="0"/>
              <a:sym typeface="Pacifico"/>
            </a:endParaRPr>
          </a:p>
          <a:p>
            <a:pPr marL="0" lvl="0" indent="0" algn="ctr" rtl="0">
              <a:spcBef>
                <a:spcPts val="0"/>
              </a:spcBef>
              <a:spcAft>
                <a:spcPts val="0"/>
              </a:spcAft>
              <a:buNone/>
            </a:pPr>
            <a:endParaRPr>
              <a:latin typeface="Times New Roman"/>
              <a:ea typeface="Times New Roman"/>
              <a:cs typeface="Times New Roman"/>
              <a:sym typeface="Times New Roman"/>
            </a:endParaRPr>
          </a:p>
        </p:txBody>
      </p:sp>
      <p:sp>
        <p:nvSpPr>
          <p:cNvPr id="87" name="Google Shape;87;p13"/>
          <p:cNvSpPr txBox="1">
            <a:spLocks noGrp="1"/>
          </p:cNvSpPr>
          <p:nvPr>
            <p:ph type="subTitle" idx="1"/>
          </p:nvPr>
        </p:nvSpPr>
        <p:spPr>
          <a:xfrm>
            <a:off x="171300" y="800700"/>
            <a:ext cx="8801400" cy="1214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sz="2100">
                <a:latin typeface="Lato Black"/>
                <a:ea typeface="Lato Black"/>
                <a:cs typeface="Lato Black"/>
                <a:sym typeface="Lato Black"/>
              </a:rPr>
              <a:t>IN 1900 (ICT Project)</a:t>
            </a:r>
            <a:endParaRPr sz="2100">
              <a:latin typeface="Lato Black"/>
              <a:ea typeface="Lato Black"/>
              <a:cs typeface="Lato Black"/>
              <a:sym typeface="Lato Black"/>
            </a:endParaRPr>
          </a:p>
          <a:p>
            <a:pPr marL="0" lvl="0" indent="0" algn="ctr" rtl="0">
              <a:spcBef>
                <a:spcPts val="0"/>
              </a:spcBef>
              <a:spcAft>
                <a:spcPts val="0"/>
              </a:spcAft>
              <a:buNone/>
            </a:pPr>
            <a:endParaRPr sz="2100">
              <a:latin typeface="Lato Black"/>
              <a:ea typeface="Lato Black"/>
              <a:cs typeface="Lato Black"/>
              <a:sym typeface="Lato Black"/>
            </a:endParaRPr>
          </a:p>
          <a:p>
            <a:pPr marL="0" indent="0" algn="ctr"/>
            <a:r>
              <a:rPr lang="en" sz="2100">
                <a:latin typeface="Lato Black"/>
                <a:ea typeface="Lato Black"/>
                <a:cs typeface="Lato Black"/>
                <a:sym typeface="Lato Black"/>
              </a:rPr>
              <a:t>  Final Presentation</a:t>
            </a:r>
            <a:endParaRPr sz="2100">
              <a:latin typeface="Lato Black"/>
              <a:ea typeface="Lato Black"/>
              <a:cs typeface="Lato Black"/>
              <a:sym typeface="Lato Black"/>
            </a:endParaRPr>
          </a:p>
        </p:txBody>
      </p:sp>
      <p:sp>
        <p:nvSpPr>
          <p:cNvPr id="88" name="Google Shape;88;p13"/>
          <p:cNvSpPr txBox="1">
            <a:spLocks noGrp="1"/>
          </p:cNvSpPr>
          <p:nvPr>
            <p:ph type="subTitle" idx="4294967295"/>
          </p:nvPr>
        </p:nvSpPr>
        <p:spPr>
          <a:xfrm>
            <a:off x="6503988" y="4279900"/>
            <a:ext cx="2640012" cy="549275"/>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sz="2100" b="1">
                <a:latin typeface="Times New Roman"/>
                <a:ea typeface="Times New Roman"/>
                <a:cs typeface="Times New Roman"/>
                <a:sym typeface="Times New Roman"/>
              </a:rPr>
              <a:t>Group No: 31</a:t>
            </a:r>
            <a:endParaRPr sz="2100" b="1">
              <a:latin typeface="Times New Roman"/>
              <a:ea typeface="Times New Roman"/>
              <a:cs typeface="Times New Roman"/>
              <a:sym typeface="Times New Roman"/>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441557-DDAC-8D93-8304-9C08E61EEDF8}"/>
              </a:ext>
            </a:extLst>
          </p:cNvPr>
          <p:cNvSpPr>
            <a:spLocks noGrp="1"/>
          </p:cNvSpPr>
          <p:nvPr>
            <p:ph type="title"/>
          </p:nvPr>
        </p:nvSpPr>
        <p:spPr>
          <a:xfrm>
            <a:off x="729450" y="278707"/>
            <a:ext cx="7688700" cy="535200"/>
          </a:xfrm>
        </p:spPr>
        <p:txBody>
          <a:bodyPr>
            <a:normAutofit fontScale="90000"/>
          </a:bodyPr>
          <a:lstStyle/>
          <a:p>
            <a:r>
              <a:rPr lang="en-GB" b="1">
                <a:ea typeface="Calibri Light"/>
                <a:cs typeface="Calibri Light"/>
              </a:rPr>
              <a:t>Full Circuit Diagram</a:t>
            </a:r>
          </a:p>
        </p:txBody>
      </p:sp>
      <p:pic>
        <p:nvPicPr>
          <p:cNvPr id="5" name="Picture 4">
            <a:extLst>
              <a:ext uri="{FF2B5EF4-FFF2-40B4-BE49-F238E27FC236}">
                <a16:creationId xmlns:a16="http://schemas.microsoft.com/office/drawing/2014/main" id="{659F2704-2E68-4726-F081-2C4F184C9A4E}"/>
              </a:ext>
            </a:extLst>
          </p:cNvPr>
          <p:cNvPicPr>
            <a:picLocks noChangeAspect="1"/>
          </p:cNvPicPr>
          <p:nvPr/>
        </p:nvPicPr>
        <p:blipFill rotWithShape="1">
          <a:blip r:embed="rId2"/>
          <a:srcRect l="8698" t="11755" r="741" b="6732"/>
          <a:stretch/>
        </p:blipFill>
        <p:spPr>
          <a:xfrm>
            <a:off x="1023150" y="813907"/>
            <a:ext cx="7391400" cy="3749501"/>
          </a:xfrm>
          <a:prstGeom prst="rect">
            <a:avLst/>
          </a:prstGeom>
        </p:spPr>
      </p:pic>
    </p:spTree>
    <p:extLst>
      <p:ext uri="{BB962C8B-B14F-4D97-AF65-F5344CB8AC3E}">
        <p14:creationId xmlns:p14="http://schemas.microsoft.com/office/powerpoint/2010/main" val="41609826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23"/>
          <p:cNvSpPr txBox="1">
            <a:spLocks noGrp="1"/>
          </p:cNvSpPr>
          <p:nvPr>
            <p:ph type="title"/>
          </p:nvPr>
        </p:nvSpPr>
        <p:spPr>
          <a:xfrm>
            <a:off x="211225" y="239800"/>
            <a:ext cx="36378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2540">
                <a:latin typeface="Times New Roman"/>
                <a:ea typeface="Times New Roman"/>
                <a:cs typeface="Times New Roman"/>
                <a:sym typeface="Times New Roman"/>
              </a:rPr>
              <a:t>Resources Required</a:t>
            </a:r>
            <a:endParaRPr sz="2540">
              <a:latin typeface="Times New Roman"/>
              <a:ea typeface="Times New Roman"/>
              <a:cs typeface="Times New Roman"/>
              <a:sym typeface="Times New Roman"/>
            </a:endParaRPr>
          </a:p>
        </p:txBody>
      </p:sp>
      <p:sp>
        <p:nvSpPr>
          <p:cNvPr id="148" name="Google Shape;148;p23"/>
          <p:cNvSpPr txBox="1"/>
          <p:nvPr/>
        </p:nvSpPr>
        <p:spPr>
          <a:xfrm>
            <a:off x="666725" y="1100250"/>
            <a:ext cx="2088600" cy="1785074"/>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b="1">
                <a:latin typeface="Times New Roman"/>
                <a:ea typeface="Times New Roman"/>
                <a:cs typeface="Times New Roman"/>
                <a:sym typeface="Times New Roman"/>
              </a:rPr>
              <a:t>Software: </a:t>
            </a:r>
          </a:p>
          <a:p>
            <a:pPr marL="0" lvl="0" indent="0" algn="l" rtl="0">
              <a:spcBef>
                <a:spcPts val="0"/>
              </a:spcBef>
              <a:spcAft>
                <a:spcPts val="0"/>
              </a:spcAft>
              <a:buNone/>
            </a:pPr>
            <a:endParaRPr lang="en" sz="1600" b="1">
              <a:latin typeface="Times New Roman"/>
              <a:ea typeface="Times New Roman"/>
              <a:cs typeface="Times New Roman"/>
              <a:sym typeface="Times New Roman"/>
            </a:endParaRPr>
          </a:p>
          <a:p>
            <a:pPr lvl="0" algn="l" rtl="0">
              <a:lnSpc>
                <a:spcPct val="150000"/>
              </a:lnSpc>
              <a:spcBef>
                <a:spcPts val="0"/>
              </a:spcBef>
              <a:spcAft>
                <a:spcPts val="0"/>
              </a:spcAft>
            </a:pPr>
            <a:r>
              <a:rPr lang="en" sz="1200">
                <a:latin typeface="Times New Roman"/>
                <a:ea typeface="Times New Roman"/>
                <a:cs typeface="Times New Roman"/>
                <a:sym typeface="Times New Roman"/>
              </a:rPr>
              <a:t> ● Atmel Studio</a:t>
            </a:r>
            <a:endParaRPr sz="1200">
              <a:latin typeface="Times New Roman"/>
              <a:ea typeface="Times New Roman"/>
              <a:cs typeface="Times New Roman"/>
              <a:sym typeface="Times New Roman"/>
            </a:endParaRPr>
          </a:p>
          <a:p>
            <a:pPr lvl="0" algn="l" rtl="0">
              <a:lnSpc>
                <a:spcPct val="150000"/>
              </a:lnSpc>
              <a:spcBef>
                <a:spcPts val="0"/>
              </a:spcBef>
              <a:spcAft>
                <a:spcPts val="0"/>
              </a:spcAft>
            </a:pPr>
            <a:r>
              <a:rPr lang="en" sz="1200">
                <a:latin typeface="Times New Roman"/>
                <a:ea typeface="Times New Roman"/>
                <a:cs typeface="Times New Roman"/>
                <a:sym typeface="Times New Roman"/>
              </a:rPr>
              <a:t> ● Proteus</a:t>
            </a:r>
            <a:endParaRPr lang="en-GB" sz="1200">
              <a:latin typeface="Times New Roman"/>
              <a:ea typeface="Times New Roman"/>
              <a:cs typeface="Times New Roman"/>
              <a:sym typeface="Times New Roman"/>
            </a:endParaRPr>
          </a:p>
          <a:p>
            <a:pPr lvl="0" algn="l" rtl="0">
              <a:lnSpc>
                <a:spcPct val="150000"/>
              </a:lnSpc>
              <a:spcBef>
                <a:spcPts val="0"/>
              </a:spcBef>
              <a:spcAft>
                <a:spcPts val="0"/>
              </a:spcAft>
            </a:pPr>
            <a:r>
              <a:rPr lang="en" sz="1200">
                <a:latin typeface="Times New Roman"/>
                <a:ea typeface="Times New Roman"/>
                <a:cs typeface="Times New Roman"/>
                <a:sym typeface="Times New Roman"/>
              </a:rPr>
              <a:t> ● Blender </a:t>
            </a:r>
          </a:p>
          <a:p>
            <a:pPr lvl="0" algn="l" rtl="0">
              <a:lnSpc>
                <a:spcPct val="150000"/>
              </a:lnSpc>
              <a:spcBef>
                <a:spcPts val="0"/>
              </a:spcBef>
              <a:spcAft>
                <a:spcPts val="0"/>
              </a:spcAft>
            </a:pPr>
            <a:r>
              <a:rPr lang="en" sz="1200">
                <a:latin typeface="Times New Roman"/>
                <a:ea typeface="Times New Roman"/>
                <a:cs typeface="Times New Roman"/>
                <a:sym typeface="Times New Roman"/>
              </a:rPr>
              <a:t> ● Kicad</a:t>
            </a:r>
            <a:endParaRPr sz="1200">
              <a:latin typeface="Times New Roman"/>
              <a:ea typeface="Times New Roman"/>
              <a:cs typeface="Times New Roman"/>
              <a:sym typeface="Times New Roman"/>
            </a:endParaRPr>
          </a:p>
        </p:txBody>
      </p:sp>
      <p:sp>
        <p:nvSpPr>
          <p:cNvPr id="149" name="Google Shape;149;p23"/>
          <p:cNvSpPr txBox="1"/>
          <p:nvPr/>
        </p:nvSpPr>
        <p:spPr>
          <a:xfrm>
            <a:off x="4065025" y="1675775"/>
            <a:ext cx="7340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Lato"/>
              <a:ea typeface="Lato"/>
              <a:cs typeface="Lato"/>
              <a:sym typeface="Lato"/>
            </a:endParaRPr>
          </a:p>
        </p:txBody>
      </p:sp>
      <p:sp>
        <p:nvSpPr>
          <p:cNvPr id="150" name="Google Shape;150;p23"/>
          <p:cNvSpPr txBox="1"/>
          <p:nvPr/>
        </p:nvSpPr>
        <p:spPr>
          <a:xfrm>
            <a:off x="4982988" y="239800"/>
            <a:ext cx="3086100" cy="5078283"/>
          </a:xfrm>
          <a:prstGeom prst="rect">
            <a:avLst/>
          </a:prstGeom>
          <a:noFill/>
          <a:ln>
            <a:noFill/>
          </a:ln>
        </p:spPr>
        <p:txBody>
          <a:bodyPr spcFirstLastPara="1" wrap="square" lIns="91425" tIns="91425" rIns="91425" bIns="91425" anchor="t" anchorCtr="0">
            <a:spAutoFit/>
          </a:bodyPr>
          <a:lstStyle/>
          <a:p>
            <a:pPr>
              <a:lnSpc>
                <a:spcPct val="150000"/>
              </a:lnSpc>
            </a:pPr>
            <a:r>
              <a:rPr lang="en" sz="1600" b="1">
                <a:latin typeface="Times New Roman"/>
                <a:ea typeface="Times New Roman"/>
                <a:cs typeface="Times New Roman"/>
                <a:sym typeface="Times New Roman"/>
              </a:rPr>
              <a:t>Hardware: </a:t>
            </a:r>
          </a:p>
          <a:p>
            <a:pPr>
              <a:lnSpc>
                <a:spcPct val="150000"/>
              </a:lnSpc>
            </a:pPr>
            <a:r>
              <a:rPr lang="en" sz="1200">
                <a:latin typeface="Times New Roman"/>
                <a:ea typeface="Times New Roman"/>
                <a:cs typeface="Times New Roman"/>
                <a:sym typeface="Times New Roman"/>
              </a:rPr>
              <a:t> 1. Sensors </a:t>
            </a:r>
          </a:p>
          <a:p>
            <a:pPr marL="457200"/>
            <a:r>
              <a:rPr lang="en" sz="1200">
                <a:latin typeface="Times New Roman"/>
                <a:ea typeface="Times New Roman"/>
                <a:cs typeface="Times New Roman"/>
                <a:sym typeface="Times New Roman"/>
              </a:rPr>
              <a:t>● pH sensor </a:t>
            </a:r>
          </a:p>
          <a:p>
            <a:pPr marL="457200"/>
            <a:r>
              <a:rPr lang="en" sz="1200">
                <a:latin typeface="Times New Roman"/>
                <a:ea typeface="Times New Roman"/>
                <a:cs typeface="Times New Roman"/>
                <a:sym typeface="Times New Roman"/>
              </a:rPr>
              <a:t>● Temperature sensor </a:t>
            </a:r>
          </a:p>
          <a:p>
            <a:pPr marL="457200" lvl="0" indent="0" algn="l" rtl="0">
              <a:spcBef>
                <a:spcPts val="0"/>
              </a:spcBef>
              <a:spcAft>
                <a:spcPts val="0"/>
              </a:spcAft>
              <a:buNone/>
            </a:pPr>
            <a:r>
              <a:rPr lang="en" sz="1200">
                <a:latin typeface="Times New Roman"/>
                <a:ea typeface="Times New Roman"/>
                <a:cs typeface="Times New Roman"/>
                <a:sym typeface="Times New Roman"/>
              </a:rPr>
              <a:t>● Weight sensor</a:t>
            </a:r>
            <a:endParaRPr sz="1200">
              <a:latin typeface="Times New Roman"/>
              <a:ea typeface="Times New Roman"/>
              <a:cs typeface="Times New Roman"/>
              <a:sym typeface="Times New Roman"/>
            </a:endParaRPr>
          </a:p>
          <a:p>
            <a:pPr marL="457200" lvl="0" indent="0" algn="l" rtl="0">
              <a:spcBef>
                <a:spcPts val="0"/>
              </a:spcBef>
              <a:spcAft>
                <a:spcPts val="0"/>
              </a:spcAft>
              <a:buNone/>
            </a:pPr>
            <a:r>
              <a:rPr lang="en" sz="1200">
                <a:latin typeface="Times New Roman"/>
                <a:ea typeface="Times New Roman"/>
                <a:cs typeface="Times New Roman"/>
                <a:sym typeface="Times New Roman"/>
              </a:rPr>
              <a:t>● Ultrasonic sensor</a:t>
            </a:r>
            <a:endParaRPr lang="en-US" sz="1200">
              <a:latin typeface="Times New Roman"/>
              <a:ea typeface="Times New Roman"/>
              <a:cs typeface="Times New Roman"/>
              <a:sym typeface="Times New Roman"/>
            </a:endParaRPr>
          </a:p>
          <a:p>
            <a:pPr marL="457200" lvl="0" indent="0" algn="l" rtl="0">
              <a:spcBef>
                <a:spcPts val="0"/>
              </a:spcBef>
              <a:spcAft>
                <a:spcPts val="0"/>
              </a:spcAft>
              <a:buNone/>
            </a:pPr>
            <a:r>
              <a:rPr lang="en-US" sz="1200">
                <a:latin typeface="Times New Roman"/>
                <a:ea typeface="Times New Roman"/>
                <a:cs typeface="Times New Roman"/>
                <a:sym typeface="Times New Roman"/>
              </a:rPr>
              <a:t>● PIR Sensor</a:t>
            </a:r>
          </a:p>
          <a:p>
            <a:pPr>
              <a:lnSpc>
                <a:spcPct val="150000"/>
              </a:lnSpc>
            </a:pPr>
            <a:r>
              <a:rPr lang="en" sz="1200">
                <a:latin typeface="Times New Roman"/>
                <a:ea typeface="Times New Roman"/>
                <a:cs typeface="Times New Roman"/>
                <a:sym typeface="Times New Roman"/>
              </a:rPr>
              <a:t>2. Relay </a:t>
            </a:r>
          </a:p>
          <a:p>
            <a:pPr>
              <a:lnSpc>
                <a:spcPct val="150000"/>
              </a:lnSpc>
            </a:pPr>
            <a:r>
              <a:rPr lang="en" sz="1200">
                <a:latin typeface="Times New Roman"/>
                <a:ea typeface="Times New Roman"/>
                <a:cs typeface="Times New Roman"/>
                <a:sym typeface="Times New Roman"/>
              </a:rPr>
              <a:t>3. Atmega32 Controller </a:t>
            </a:r>
          </a:p>
          <a:p>
            <a:pPr>
              <a:lnSpc>
                <a:spcPct val="150000"/>
              </a:lnSpc>
            </a:pPr>
            <a:r>
              <a:rPr lang="en" sz="1200">
                <a:latin typeface="Times New Roman"/>
                <a:ea typeface="Times New Roman"/>
                <a:cs typeface="Times New Roman"/>
                <a:sym typeface="Times New Roman"/>
              </a:rPr>
              <a:t>4. Real Time Clock Module </a:t>
            </a:r>
          </a:p>
          <a:p>
            <a:pPr>
              <a:lnSpc>
                <a:spcPct val="150000"/>
              </a:lnSpc>
            </a:pPr>
            <a:r>
              <a:rPr lang="en" sz="1200">
                <a:latin typeface="Times New Roman"/>
                <a:ea typeface="Times New Roman"/>
                <a:cs typeface="Times New Roman"/>
                <a:sym typeface="Times New Roman"/>
              </a:rPr>
              <a:t>5. EEPROM </a:t>
            </a:r>
            <a:endParaRPr lang="en-US" sz="1200">
              <a:latin typeface="Times New Roman"/>
              <a:ea typeface="Times New Roman"/>
              <a:cs typeface="Times New Roman"/>
              <a:sym typeface="Times New Roman"/>
            </a:endParaRPr>
          </a:p>
          <a:p>
            <a:pPr>
              <a:lnSpc>
                <a:spcPct val="150000"/>
              </a:lnSpc>
            </a:pPr>
            <a:r>
              <a:rPr lang="en" sz="1200">
                <a:latin typeface="Times New Roman"/>
                <a:ea typeface="Times New Roman"/>
                <a:cs typeface="Times New Roman"/>
                <a:sym typeface="Times New Roman"/>
              </a:rPr>
              <a:t>6. Buzzer </a:t>
            </a:r>
            <a:endParaRPr lang="en" sz="1200">
              <a:latin typeface="Times New Roman"/>
              <a:ea typeface="Times New Roman"/>
              <a:cs typeface="Times New Roman"/>
            </a:endParaRPr>
          </a:p>
          <a:p>
            <a:pPr marL="0" lvl="0" indent="0" algn="l" rtl="0">
              <a:lnSpc>
                <a:spcPct val="150000"/>
              </a:lnSpc>
              <a:spcBef>
                <a:spcPts val="0"/>
              </a:spcBef>
              <a:spcAft>
                <a:spcPts val="0"/>
              </a:spcAft>
              <a:buNone/>
            </a:pPr>
            <a:r>
              <a:rPr lang="en" sz="1200">
                <a:latin typeface="Times New Roman"/>
                <a:ea typeface="Times New Roman"/>
                <a:cs typeface="Times New Roman"/>
                <a:sym typeface="Times New Roman"/>
              </a:rPr>
              <a:t>7. Gear Motor</a:t>
            </a:r>
            <a:endParaRPr sz="1200">
              <a:latin typeface="Times New Roman"/>
              <a:ea typeface="Times New Roman"/>
              <a:cs typeface="Times New Roman"/>
              <a:sym typeface="Times New Roman"/>
            </a:endParaRPr>
          </a:p>
          <a:p>
            <a:pPr marL="0" lvl="0" indent="0" algn="l" rtl="0">
              <a:lnSpc>
                <a:spcPct val="150000"/>
              </a:lnSpc>
              <a:spcBef>
                <a:spcPts val="0"/>
              </a:spcBef>
              <a:spcAft>
                <a:spcPts val="0"/>
              </a:spcAft>
              <a:buNone/>
            </a:pPr>
            <a:r>
              <a:rPr lang="en" sz="1200">
                <a:latin typeface="Times New Roman"/>
                <a:ea typeface="Times New Roman"/>
                <a:cs typeface="Times New Roman"/>
                <a:sym typeface="Times New Roman"/>
              </a:rPr>
              <a:t>8. Servo Motor</a:t>
            </a:r>
            <a:endParaRPr sz="1200">
              <a:latin typeface="Times New Roman"/>
              <a:ea typeface="Times New Roman"/>
              <a:cs typeface="Times New Roman"/>
              <a:sym typeface="Times New Roman"/>
            </a:endParaRPr>
          </a:p>
          <a:p>
            <a:pPr>
              <a:lnSpc>
                <a:spcPct val="150000"/>
              </a:lnSpc>
            </a:pPr>
            <a:r>
              <a:rPr lang="en" sz="1200">
                <a:latin typeface="Times New Roman"/>
                <a:ea typeface="Times New Roman"/>
                <a:cs typeface="Times New Roman"/>
                <a:sym typeface="Times New Roman"/>
              </a:rPr>
              <a:t>9. Keypad </a:t>
            </a:r>
          </a:p>
          <a:p>
            <a:pPr>
              <a:lnSpc>
                <a:spcPct val="150000"/>
              </a:lnSpc>
            </a:pPr>
            <a:r>
              <a:rPr lang="en" sz="1200">
                <a:latin typeface="Times New Roman"/>
                <a:ea typeface="Times New Roman"/>
                <a:cs typeface="Times New Roman"/>
                <a:sym typeface="Times New Roman"/>
              </a:rPr>
              <a:t>10. LCD Display</a:t>
            </a:r>
          </a:p>
          <a:p>
            <a:pPr>
              <a:lnSpc>
                <a:spcPct val="150000"/>
              </a:lnSpc>
            </a:pPr>
            <a:r>
              <a:rPr lang="en" sz="1200">
                <a:latin typeface="Times New Roman"/>
                <a:ea typeface="Times New Roman"/>
                <a:cs typeface="Times New Roman"/>
              </a:rPr>
              <a:t>11. Power Supply</a:t>
            </a:r>
          </a:p>
          <a:p>
            <a:pPr>
              <a:lnSpc>
                <a:spcPct val="150000"/>
              </a:lnSpc>
            </a:pPr>
            <a:r>
              <a:rPr lang="en" sz="1200">
                <a:latin typeface="Times New Roman"/>
                <a:ea typeface="Times New Roman"/>
                <a:cs typeface="Times New Roman"/>
              </a:rPr>
              <a:t>12. Gsm</a:t>
            </a:r>
          </a:p>
          <a:p>
            <a:pPr marL="0" lvl="0" indent="0" algn="l">
              <a:lnSpc>
                <a:spcPct val="150000"/>
              </a:lnSpc>
              <a:spcBef>
                <a:spcPts val="0"/>
              </a:spcBef>
              <a:spcAft>
                <a:spcPts val="0"/>
              </a:spcAft>
              <a:buNone/>
            </a:pPr>
            <a:endParaRPr lang="en" sz="1200">
              <a:latin typeface="Times New Roman"/>
              <a:ea typeface="Times New Roman"/>
              <a:cs typeface="Times New Roman"/>
            </a:endParaRPr>
          </a:p>
        </p:txBody>
      </p:sp>
      <p:cxnSp>
        <p:nvCxnSpPr>
          <p:cNvPr id="151" name="Google Shape;151;p23"/>
          <p:cNvCxnSpPr/>
          <p:nvPr/>
        </p:nvCxnSpPr>
        <p:spPr>
          <a:xfrm rot="10800000">
            <a:off x="4397500" y="1544450"/>
            <a:ext cx="0" cy="2892300"/>
          </a:xfrm>
          <a:prstGeom prst="straightConnector1">
            <a:avLst/>
          </a:prstGeom>
          <a:noFill/>
          <a:ln w="19050" cap="flat" cmpd="sng">
            <a:solidFill>
              <a:schemeClr val="dk2"/>
            </a:solidFill>
            <a:prstDash val="solid"/>
            <a:round/>
            <a:headEnd type="none" w="med" len="med"/>
            <a:tailEnd type="none" w="med" len="med"/>
          </a:ln>
        </p:spPr>
      </p:cxn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24"/>
          <p:cNvSpPr txBox="1">
            <a:spLocks noGrp="1"/>
          </p:cNvSpPr>
          <p:nvPr>
            <p:ph type="title"/>
          </p:nvPr>
        </p:nvSpPr>
        <p:spPr>
          <a:xfrm>
            <a:off x="766275" y="613125"/>
            <a:ext cx="2538300" cy="535200"/>
          </a:xfrm>
          <a:prstGeom prst="rect">
            <a:avLst/>
          </a:prstGeom>
        </p:spPr>
        <p:txBody>
          <a:bodyPr spcFirstLastPara="1" wrap="square" lIns="91425" tIns="91425" rIns="91425" bIns="91425" anchor="t" anchorCtr="0">
            <a:noAutofit/>
          </a:bodyPr>
          <a:lstStyle/>
          <a:p>
            <a:pPr>
              <a:buSzPts val="990"/>
            </a:pPr>
            <a:r>
              <a:rPr lang="en" sz="2500">
                <a:latin typeface="Times New Roman"/>
                <a:ea typeface="Times New Roman"/>
                <a:cs typeface="Times New Roman"/>
                <a:sym typeface="Times New Roman"/>
              </a:rPr>
              <a:t>Cost Estimation</a:t>
            </a:r>
            <a:endParaRPr lang="en" sz="2500">
              <a:latin typeface="Times New Roman"/>
              <a:ea typeface="Times New Roman"/>
              <a:cs typeface="Times New Roman"/>
            </a:endParaRPr>
          </a:p>
        </p:txBody>
      </p:sp>
      <p:sp>
        <p:nvSpPr>
          <p:cNvPr id="2" name="TextBox 1">
            <a:extLst>
              <a:ext uri="{FF2B5EF4-FFF2-40B4-BE49-F238E27FC236}">
                <a16:creationId xmlns:a16="http://schemas.microsoft.com/office/drawing/2014/main" id="{2BF7CDF1-27A6-82DA-9D44-2729149F2B3E}"/>
              </a:ext>
            </a:extLst>
          </p:cNvPr>
          <p:cNvSpPr txBox="1"/>
          <p:nvPr/>
        </p:nvSpPr>
        <p:spPr>
          <a:xfrm>
            <a:off x="762918" y="1151952"/>
            <a:ext cx="8175891" cy="379144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cs typeface="Calibri"/>
            </a:endParaRPr>
          </a:p>
        </p:txBody>
      </p:sp>
      <p:sp>
        <p:nvSpPr>
          <p:cNvPr id="9" name="TextBox 8">
            <a:extLst>
              <a:ext uri="{FF2B5EF4-FFF2-40B4-BE49-F238E27FC236}">
                <a16:creationId xmlns:a16="http://schemas.microsoft.com/office/drawing/2014/main" id="{BFB59574-A109-CE4F-3C3B-A55483960657}"/>
              </a:ext>
            </a:extLst>
          </p:cNvPr>
          <p:cNvSpPr txBox="1"/>
          <p:nvPr/>
        </p:nvSpPr>
        <p:spPr>
          <a:xfrm>
            <a:off x="3200400" y="234315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p>
        </p:txBody>
      </p:sp>
      <p:pic>
        <p:nvPicPr>
          <p:cNvPr id="11" name="Picture 11" descr="Table&#10;&#10;Description automatically generated">
            <a:extLst>
              <a:ext uri="{FF2B5EF4-FFF2-40B4-BE49-F238E27FC236}">
                <a16:creationId xmlns:a16="http://schemas.microsoft.com/office/drawing/2014/main" id="{86BE2811-7869-6100-00C8-A113DF37376A}"/>
              </a:ext>
            </a:extLst>
          </p:cNvPr>
          <p:cNvPicPr>
            <a:picLocks noChangeAspect="1"/>
          </p:cNvPicPr>
          <p:nvPr/>
        </p:nvPicPr>
        <p:blipFill>
          <a:blip r:embed="rId3"/>
          <a:stretch>
            <a:fillRect/>
          </a:stretch>
        </p:blipFill>
        <p:spPr>
          <a:xfrm>
            <a:off x="1793063" y="1199461"/>
            <a:ext cx="5551913" cy="3552369"/>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25"/>
          <p:cNvSpPr txBox="1">
            <a:spLocks noGrp="1"/>
          </p:cNvSpPr>
          <p:nvPr>
            <p:ph type="title"/>
          </p:nvPr>
        </p:nvSpPr>
        <p:spPr>
          <a:xfrm>
            <a:off x="729450" y="1318650"/>
            <a:ext cx="7688700" cy="309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9100" b="0" i="1">
                <a:latin typeface="Lato Black"/>
                <a:ea typeface="Lato Black"/>
                <a:cs typeface="Lato Black"/>
                <a:sym typeface="Lato Black"/>
              </a:rPr>
              <a:t>Individual </a:t>
            </a:r>
            <a:endParaRPr sz="9100" b="0" i="1">
              <a:latin typeface="Lato Black"/>
              <a:ea typeface="Lato Black"/>
              <a:cs typeface="Lato Black"/>
              <a:sym typeface="Lato Black"/>
            </a:endParaRPr>
          </a:p>
          <a:p>
            <a:pPr marL="0" lvl="0" indent="0" algn="ctr" rtl="0">
              <a:spcBef>
                <a:spcPts val="0"/>
              </a:spcBef>
              <a:spcAft>
                <a:spcPts val="0"/>
              </a:spcAft>
              <a:buNone/>
            </a:pPr>
            <a:r>
              <a:rPr lang="en" sz="9100" b="0" i="1">
                <a:latin typeface="Lato Black"/>
                <a:ea typeface="Lato Black"/>
                <a:cs typeface="Lato Black"/>
                <a:sym typeface="Lato Black"/>
              </a:rPr>
              <a:t>Contribution</a:t>
            </a:r>
            <a:endParaRPr sz="9100" b="0" i="1">
              <a:latin typeface="Lato Black"/>
              <a:ea typeface="Lato Black"/>
              <a:cs typeface="Lato Black"/>
              <a:sym typeface="Lato Black"/>
            </a:endParaRPr>
          </a:p>
          <a:p>
            <a:pPr marL="0" lvl="0" indent="0" algn="ctr" rtl="0">
              <a:spcBef>
                <a:spcPts val="0"/>
              </a:spcBef>
              <a:spcAft>
                <a:spcPts val="0"/>
              </a:spcAft>
              <a:buNone/>
            </a:pPr>
            <a:endParaRPr sz="9900" b="0" i="1">
              <a:latin typeface="Lato Black"/>
              <a:ea typeface="Lato Black"/>
              <a:cs typeface="Lato Black"/>
              <a:sym typeface="Lato Black"/>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26"/>
          <p:cNvSpPr txBox="1">
            <a:spLocks noGrp="1"/>
          </p:cNvSpPr>
          <p:nvPr>
            <p:ph type="body" idx="1"/>
          </p:nvPr>
        </p:nvSpPr>
        <p:spPr>
          <a:xfrm>
            <a:off x="727650" y="1348050"/>
            <a:ext cx="7688700" cy="3101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latin typeface="Times New Roman" panose="02020603050405020304" pitchFamily="18" charset="0"/>
                <a:cs typeface="Times New Roman" panose="02020603050405020304" pitchFamily="18" charset="0"/>
              </a:rPr>
              <a:t>Our hardware project is  to construct a shrimp feeding system. I discovered what needed to be done by communicating with my project partners, attending hardware project meetings, and conducting research. First, we drafted the proposal by explaining our problem and the suggested solution. Throughout those days, I learned about the technologies that we want to use to develop the system. </a:t>
            </a:r>
            <a:endParaRPr sz="1200">
              <a:latin typeface="Times New Roman" panose="02020603050405020304" pitchFamily="18" charset="0"/>
              <a:cs typeface="Times New Roman" panose="02020603050405020304" pitchFamily="18" charset="0"/>
            </a:endParaRPr>
          </a:p>
          <a:p>
            <a:pPr marL="0" lvl="0" indent="0" algn="l" rtl="0">
              <a:spcBef>
                <a:spcPts val="1200"/>
              </a:spcBef>
              <a:spcAft>
                <a:spcPts val="0"/>
              </a:spcAft>
              <a:buNone/>
            </a:pPr>
            <a:r>
              <a:rPr lang="en" sz="1200">
                <a:latin typeface="Times New Roman" panose="02020603050405020304" pitchFamily="18" charset="0"/>
                <a:cs typeface="Times New Roman" panose="02020603050405020304" pitchFamily="18" charset="0"/>
              </a:rPr>
              <a:t>● Learning about servo motor </a:t>
            </a:r>
            <a:endParaRPr sz="1200">
              <a:latin typeface="Times New Roman" panose="02020603050405020304" pitchFamily="18" charset="0"/>
              <a:cs typeface="Times New Roman" panose="02020603050405020304" pitchFamily="18" charset="0"/>
            </a:endParaRPr>
          </a:p>
          <a:p>
            <a:pPr marL="0" lvl="0" indent="0" algn="l" rtl="0">
              <a:spcBef>
                <a:spcPts val="1200"/>
              </a:spcBef>
              <a:spcAft>
                <a:spcPts val="0"/>
              </a:spcAft>
              <a:buNone/>
            </a:pPr>
            <a:r>
              <a:rPr lang="en" sz="1200">
                <a:latin typeface="Times New Roman" panose="02020603050405020304" pitchFamily="18" charset="0"/>
                <a:cs typeface="Times New Roman" panose="02020603050405020304" pitchFamily="18" charset="0"/>
              </a:rPr>
              <a:t>● Learning to simulate using Proteus </a:t>
            </a:r>
            <a:endParaRPr sz="1200">
              <a:latin typeface="Times New Roman" panose="02020603050405020304" pitchFamily="18" charset="0"/>
              <a:cs typeface="Times New Roman" panose="02020603050405020304" pitchFamily="18" charset="0"/>
            </a:endParaRPr>
          </a:p>
          <a:p>
            <a:pPr marL="0" lvl="0" indent="0" algn="l" rtl="0">
              <a:spcBef>
                <a:spcPts val="1200"/>
              </a:spcBef>
              <a:spcAft>
                <a:spcPts val="0"/>
              </a:spcAft>
              <a:buNone/>
            </a:pPr>
            <a:r>
              <a:rPr lang="en" sz="1200">
                <a:latin typeface="Times New Roman" panose="02020603050405020304" pitchFamily="18" charset="0"/>
                <a:cs typeface="Times New Roman" panose="02020603050405020304" pitchFamily="18" charset="0"/>
              </a:rPr>
              <a:t>● Learning to do 3D animation</a:t>
            </a:r>
            <a:endParaRPr sz="1200">
              <a:latin typeface="Times New Roman" panose="02020603050405020304" pitchFamily="18" charset="0"/>
              <a:cs typeface="Times New Roman" panose="02020603050405020304" pitchFamily="18" charset="0"/>
            </a:endParaRPr>
          </a:p>
          <a:p>
            <a:pPr marL="0" lvl="0" indent="0" algn="l" rtl="0">
              <a:spcBef>
                <a:spcPts val="1200"/>
              </a:spcBef>
              <a:spcAft>
                <a:spcPts val="1200"/>
              </a:spcAft>
              <a:buNone/>
            </a:pPr>
            <a:r>
              <a:rPr lang="en" sz="1200">
                <a:latin typeface="Times New Roman" panose="02020603050405020304" pitchFamily="18" charset="0"/>
                <a:cs typeface="Times New Roman" panose="02020603050405020304" pitchFamily="18" charset="0"/>
              </a:rPr>
              <a:t> I have learnt to develop interfacing servo motors, the structure of it and how it could be used in our project and to design and code a servo motor. I too learnt to use Proteus software to simulate the circuit. I too learnt to make 3D animations using Blender.</a:t>
            </a:r>
            <a:endParaRPr sz="1200">
              <a:latin typeface="Times New Roman" panose="02020603050405020304" pitchFamily="18" charset="0"/>
              <a:cs typeface="Times New Roman" panose="02020603050405020304" pitchFamily="18" charset="0"/>
            </a:endParaRPr>
          </a:p>
        </p:txBody>
      </p:sp>
      <p:sp>
        <p:nvSpPr>
          <p:cNvPr id="168" name="Google Shape;168;p26"/>
          <p:cNvSpPr txBox="1"/>
          <p:nvPr/>
        </p:nvSpPr>
        <p:spPr>
          <a:xfrm>
            <a:off x="727650" y="732900"/>
            <a:ext cx="4449900" cy="4464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200"/>
              </a:spcAft>
              <a:buNone/>
            </a:pPr>
            <a:r>
              <a:rPr lang="en" sz="1700" i="1">
                <a:solidFill>
                  <a:schemeClr val="accent1"/>
                </a:solidFill>
                <a:latin typeface="Raleway ExtraBold"/>
                <a:ea typeface="Raleway ExtraBold"/>
                <a:cs typeface="Raleway ExtraBold"/>
                <a:sym typeface="Raleway ExtraBold"/>
              </a:rPr>
              <a:t>Member 01: Sara A.N.Z- 204192X </a:t>
            </a:r>
            <a:endParaRPr sz="1900" i="1">
              <a:latin typeface="Raleway ExtraBold"/>
              <a:ea typeface="Raleway ExtraBold"/>
              <a:cs typeface="Raleway ExtraBold"/>
              <a:sym typeface="Raleway ExtraBold"/>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BBC9EE-5C82-E59B-44E7-38A6FD40B183}"/>
              </a:ext>
            </a:extLst>
          </p:cNvPr>
          <p:cNvSpPr>
            <a:spLocks noGrp="1"/>
          </p:cNvSpPr>
          <p:nvPr>
            <p:ph type="title"/>
          </p:nvPr>
        </p:nvSpPr>
        <p:spPr>
          <a:xfrm>
            <a:off x="510789" y="334676"/>
            <a:ext cx="7688700" cy="535200"/>
          </a:xfrm>
        </p:spPr>
        <p:txBody>
          <a:bodyPr>
            <a:normAutofit fontScale="90000"/>
          </a:bodyPr>
          <a:lstStyle/>
          <a:p>
            <a:r>
              <a:rPr lang="en-GB" b="1" u="sng">
                <a:latin typeface="Times New Roman" panose="02020603050405020304" pitchFamily="18" charset="0"/>
                <a:cs typeface="Times New Roman" panose="02020603050405020304" pitchFamily="18" charset="0"/>
              </a:rPr>
              <a:t>Responsibilities</a:t>
            </a:r>
            <a:br>
              <a:rPr lang="en-GB">
                <a:latin typeface="Times New Roman" panose="02020603050405020304" pitchFamily="18" charset="0"/>
                <a:cs typeface="Times New Roman" panose="02020603050405020304" pitchFamily="18" charset="0"/>
              </a:rPr>
            </a:br>
            <a:endParaRPr lang="en-GB">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D86610EF-1022-629B-E54B-C174AD032A6E}"/>
              </a:ext>
            </a:extLst>
          </p:cNvPr>
          <p:cNvSpPr>
            <a:spLocks noGrp="1"/>
          </p:cNvSpPr>
          <p:nvPr>
            <p:ph type="body" idx="1"/>
          </p:nvPr>
        </p:nvSpPr>
        <p:spPr>
          <a:xfrm>
            <a:off x="252372" y="1070053"/>
            <a:ext cx="7718517" cy="3006534"/>
          </a:xfrm>
        </p:spPr>
        <p:txBody>
          <a:bodyPr>
            <a:normAutofit lnSpcReduction="10000"/>
          </a:bodyPr>
          <a:lstStyle/>
          <a:p>
            <a:pPr indent="-228600">
              <a:lnSpc>
                <a:spcPct val="150000"/>
              </a:lnSpc>
              <a:spcAft>
                <a:spcPts val="600"/>
              </a:spcAft>
              <a:buFont typeface="Arial,Sans-Serif" panose="020B0604020202020204" pitchFamily="34" charset="0"/>
              <a:buChar char="•"/>
            </a:pPr>
            <a:r>
              <a:rPr lang="en-US" sz="1200">
                <a:latin typeface="Times New Roman" panose="02020603050405020304" pitchFamily="18" charset="0"/>
                <a:ea typeface="+mn-lt"/>
                <a:cs typeface="Times New Roman" panose="02020603050405020304" pitchFamily="18" charset="0"/>
              </a:rPr>
              <a:t>Learning about ultrasonic sensor  , servo motor, PIR sensor and how they work.</a:t>
            </a:r>
          </a:p>
          <a:p>
            <a:pPr indent="-228600">
              <a:lnSpc>
                <a:spcPct val="150000"/>
              </a:lnSpc>
              <a:spcAft>
                <a:spcPts val="600"/>
              </a:spcAft>
              <a:buFont typeface="Arial,Sans-Serif" panose="020B0604020202020204" pitchFamily="34" charset="0"/>
              <a:buChar char="•"/>
            </a:pPr>
            <a:r>
              <a:rPr lang="en-US" sz="1200">
                <a:latin typeface="Times New Roman" panose="02020603050405020304" pitchFamily="18" charset="0"/>
                <a:ea typeface="+mn-lt"/>
                <a:cs typeface="Times New Roman" panose="02020603050405020304" pitchFamily="18" charset="0"/>
              </a:rPr>
              <a:t>Learning  to connect Ultrasonic sensor to atmega32 microcontroller and</a:t>
            </a:r>
            <a:br>
              <a:rPr lang="en-US" sz="1200">
                <a:latin typeface="Times New Roman" panose="02020603050405020304" pitchFamily="18" charset="0"/>
                <a:ea typeface="+mn-lt"/>
                <a:cs typeface="Times New Roman" panose="02020603050405020304" pitchFamily="18" charset="0"/>
              </a:rPr>
            </a:br>
            <a:r>
              <a:rPr lang="en-US" sz="1200">
                <a:latin typeface="Times New Roman" panose="02020603050405020304" pitchFamily="18" charset="0"/>
                <a:ea typeface="+mn-lt"/>
                <a:cs typeface="Times New Roman" panose="02020603050405020304" pitchFamily="18" charset="0"/>
              </a:rPr>
              <a:t>Refer the code part of it.</a:t>
            </a:r>
          </a:p>
          <a:p>
            <a:pPr indent="-228600">
              <a:lnSpc>
                <a:spcPct val="150000"/>
              </a:lnSpc>
              <a:spcAft>
                <a:spcPts val="600"/>
              </a:spcAft>
              <a:buFont typeface="Arial,Sans-Serif" panose="020B0604020202020204" pitchFamily="34" charset="0"/>
              <a:buChar char="•"/>
            </a:pPr>
            <a:r>
              <a:rPr lang="en-US" sz="1200">
                <a:latin typeface="Times New Roman" panose="02020603050405020304" pitchFamily="18" charset="0"/>
                <a:ea typeface="+mn-lt"/>
                <a:cs typeface="Times New Roman" panose="02020603050405020304" pitchFamily="18" charset="0"/>
              </a:rPr>
              <a:t>Learning to connect Servo motor to atmega32 microcontroller</a:t>
            </a:r>
            <a:br>
              <a:rPr lang="en-US" sz="1200">
                <a:latin typeface="Times New Roman" panose="02020603050405020304" pitchFamily="18" charset="0"/>
                <a:ea typeface="+mn-lt"/>
                <a:cs typeface="Times New Roman" panose="02020603050405020304" pitchFamily="18" charset="0"/>
              </a:rPr>
            </a:br>
            <a:r>
              <a:rPr lang="en-US" sz="1200">
                <a:latin typeface="Times New Roman" panose="02020603050405020304" pitchFamily="18" charset="0"/>
                <a:ea typeface="+mn-lt"/>
                <a:cs typeface="Times New Roman" panose="02020603050405020304" pitchFamily="18" charset="0"/>
              </a:rPr>
              <a:t>Refer the code part of it.</a:t>
            </a:r>
          </a:p>
          <a:p>
            <a:pPr indent="-228600">
              <a:lnSpc>
                <a:spcPct val="150000"/>
              </a:lnSpc>
              <a:spcAft>
                <a:spcPts val="600"/>
              </a:spcAft>
              <a:buFont typeface="Arial,Sans-Serif" panose="020B0604020202020204" pitchFamily="34" charset="0"/>
              <a:buChar char="•"/>
            </a:pPr>
            <a:r>
              <a:rPr lang="en-US" sz="1200">
                <a:latin typeface="Times New Roman" panose="02020603050405020304" pitchFamily="18" charset="0"/>
                <a:ea typeface="+mn-lt"/>
                <a:cs typeface="Times New Roman" panose="02020603050405020304" pitchFamily="18" charset="0"/>
              </a:rPr>
              <a:t>Learning to connect PIR sensor to atmega32 microcontroller</a:t>
            </a:r>
            <a:br>
              <a:rPr lang="en-US" sz="1200">
                <a:latin typeface="Times New Roman" panose="02020603050405020304" pitchFamily="18" charset="0"/>
                <a:ea typeface="+mn-lt"/>
                <a:cs typeface="Times New Roman" panose="02020603050405020304" pitchFamily="18" charset="0"/>
              </a:rPr>
            </a:br>
            <a:r>
              <a:rPr lang="en-US" sz="1200">
                <a:latin typeface="Times New Roman" panose="02020603050405020304" pitchFamily="18" charset="0"/>
                <a:ea typeface="+mn-lt"/>
                <a:cs typeface="Times New Roman" panose="02020603050405020304" pitchFamily="18" charset="0"/>
              </a:rPr>
              <a:t>Refer the code part of it.</a:t>
            </a:r>
          </a:p>
          <a:p>
            <a:pPr indent="-228600">
              <a:lnSpc>
                <a:spcPct val="150000"/>
              </a:lnSpc>
              <a:spcAft>
                <a:spcPts val="600"/>
              </a:spcAft>
              <a:buFont typeface="Arial,Sans-Serif" panose="020B0604020202020204" pitchFamily="34" charset="0"/>
              <a:buChar char="•"/>
            </a:pPr>
            <a:r>
              <a:rPr lang="en-US" sz="1200">
                <a:latin typeface="Times New Roman" panose="02020603050405020304" pitchFamily="18" charset="0"/>
                <a:ea typeface="+mn-lt"/>
                <a:cs typeface="Times New Roman" panose="02020603050405020304" pitchFamily="18" charset="0"/>
              </a:rPr>
              <a:t>Identifying devices needed, when connecting  these components to atmega32 microcontroller.</a:t>
            </a:r>
          </a:p>
          <a:p>
            <a:pPr indent="-228600">
              <a:lnSpc>
                <a:spcPct val="150000"/>
              </a:lnSpc>
              <a:spcAft>
                <a:spcPts val="600"/>
              </a:spcAft>
              <a:buFont typeface="Arial,Sans-Serif" panose="020B0604020202020204" pitchFamily="34" charset="0"/>
              <a:buChar char="•"/>
            </a:pPr>
            <a:r>
              <a:rPr lang="en-US" sz="1200">
                <a:latin typeface="Times New Roman" panose="02020603050405020304" pitchFamily="18" charset="0"/>
                <a:ea typeface="+mn-lt"/>
                <a:cs typeface="Times New Roman" panose="02020603050405020304" pitchFamily="18" charset="0"/>
              </a:rPr>
              <a:t>Learning to do 3D animations.</a:t>
            </a:r>
            <a:endParaRPr lang="en-GB" sz="1200">
              <a:latin typeface="Times New Roman" panose="02020603050405020304" pitchFamily="18" charset="0"/>
              <a:ea typeface="+mn-lt"/>
              <a:cs typeface="Times New Roman" panose="02020603050405020304" pitchFamily="18" charset="0"/>
            </a:endParaRPr>
          </a:p>
        </p:txBody>
      </p:sp>
    </p:spTree>
    <p:extLst>
      <p:ext uri="{BB962C8B-B14F-4D97-AF65-F5344CB8AC3E}">
        <p14:creationId xmlns:p14="http://schemas.microsoft.com/office/powerpoint/2010/main" val="33302403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27D783-9086-77DA-D074-C2E52C045C32}"/>
              </a:ext>
            </a:extLst>
          </p:cNvPr>
          <p:cNvSpPr>
            <a:spLocks noGrp="1"/>
          </p:cNvSpPr>
          <p:nvPr>
            <p:ph type="title"/>
          </p:nvPr>
        </p:nvSpPr>
        <p:spPr>
          <a:xfrm>
            <a:off x="351763" y="165711"/>
            <a:ext cx="7688700" cy="535200"/>
          </a:xfrm>
        </p:spPr>
        <p:txBody>
          <a:bodyPr>
            <a:normAutofit fontScale="90000"/>
          </a:bodyPr>
          <a:lstStyle/>
          <a:p>
            <a:r>
              <a:rPr lang="en-GB" b="1" u="sng">
                <a:latin typeface="Times New Roman" panose="02020603050405020304" pitchFamily="18" charset="0"/>
                <a:cs typeface="Times New Roman" panose="02020603050405020304" pitchFamily="18" charset="0"/>
              </a:rPr>
              <a:t>Techniques</a:t>
            </a:r>
          </a:p>
        </p:txBody>
      </p:sp>
      <p:sp>
        <p:nvSpPr>
          <p:cNvPr id="3" name="Text Placeholder 2">
            <a:extLst>
              <a:ext uri="{FF2B5EF4-FFF2-40B4-BE49-F238E27FC236}">
                <a16:creationId xmlns:a16="http://schemas.microsoft.com/office/drawing/2014/main" id="{338CE335-1B4B-C42A-CCCC-E007A86EDE64}"/>
              </a:ext>
            </a:extLst>
          </p:cNvPr>
          <p:cNvSpPr>
            <a:spLocks noGrp="1"/>
          </p:cNvSpPr>
          <p:nvPr>
            <p:ph type="body" idx="1"/>
          </p:nvPr>
        </p:nvSpPr>
        <p:spPr>
          <a:xfrm>
            <a:off x="351763" y="896118"/>
            <a:ext cx="7688700" cy="3245073"/>
          </a:xfrm>
        </p:spPr>
        <p:txBody>
          <a:bodyPr spcFirstLastPara="1" vert="horz" wrap="square" lIns="91425" tIns="91425" rIns="91425" bIns="91425" rtlCol="0" anchor="t" anchorCtr="0">
            <a:noAutofit/>
          </a:bodyPr>
          <a:lstStyle/>
          <a:p>
            <a:r>
              <a:rPr lang="en-GB" sz="1200">
                <a:latin typeface="Times New Roman" panose="02020603050405020304" pitchFamily="18" charset="0"/>
                <a:cs typeface="Times New Roman" panose="02020603050405020304" pitchFamily="18" charset="0"/>
              </a:rPr>
              <a:t>Ultra-sonic Sensor</a:t>
            </a:r>
          </a:p>
          <a:p>
            <a:pPr marL="146050" indent="0">
              <a:buNone/>
            </a:pPr>
            <a:endParaRPr lang="en-GB" sz="1200">
              <a:latin typeface="Times New Roman" panose="02020603050405020304" pitchFamily="18" charset="0"/>
              <a:cs typeface="Times New Roman" panose="02020603050405020304" pitchFamily="18" charset="0"/>
            </a:endParaRPr>
          </a:p>
          <a:p>
            <a:pPr marL="146050" indent="0">
              <a:buNone/>
            </a:pPr>
            <a:r>
              <a:rPr lang="en-GB" sz="1200">
                <a:latin typeface="Times New Roman" panose="02020603050405020304" pitchFamily="18" charset="0"/>
                <a:cs typeface="Times New Roman" panose="02020603050405020304" pitchFamily="18" charset="0"/>
              </a:rPr>
              <a:t> </a:t>
            </a:r>
            <a:r>
              <a:rPr lang="en-GB" sz="1200">
                <a:latin typeface="Times New Roman" panose="02020603050405020304" pitchFamily="18" charset="0"/>
                <a:ea typeface="+mn-lt"/>
                <a:cs typeface="Times New Roman" panose="02020603050405020304" pitchFamily="18" charset="0"/>
              </a:rPr>
              <a:t>The ultrasonic sensor is used here to detect the water level, when the water level goes down, and goes up, the alert messages are  sent to the farmer’s phone.</a:t>
            </a:r>
            <a:endParaRPr lang="en-GB" sz="1200">
              <a:latin typeface="Times New Roman" panose="02020603050405020304" pitchFamily="18" charset="0"/>
              <a:cs typeface="Times New Roman" panose="02020603050405020304" pitchFamily="18" charset="0"/>
            </a:endParaRPr>
          </a:p>
          <a:p>
            <a:pPr marL="146050" indent="0">
              <a:buNone/>
            </a:pPr>
            <a:endParaRPr lang="en-GB" sz="1200">
              <a:latin typeface="Times New Roman" panose="02020603050405020304" pitchFamily="18" charset="0"/>
              <a:cs typeface="Times New Roman" panose="02020603050405020304" pitchFamily="18" charset="0"/>
            </a:endParaRPr>
          </a:p>
          <a:p>
            <a:endParaRPr lang="en-GB" sz="1200">
              <a:latin typeface="Times New Roman" panose="02020603050405020304" pitchFamily="18" charset="0"/>
              <a:cs typeface="Times New Roman" panose="02020603050405020304" pitchFamily="18" charset="0"/>
            </a:endParaRPr>
          </a:p>
          <a:p>
            <a:r>
              <a:rPr lang="en-GB" sz="1200">
                <a:latin typeface="Times New Roman" panose="02020603050405020304" pitchFamily="18" charset="0"/>
                <a:cs typeface="Times New Roman" panose="02020603050405020304" pitchFamily="18" charset="0"/>
              </a:rPr>
              <a:t>Servo Motor</a:t>
            </a:r>
          </a:p>
          <a:p>
            <a:pPr marL="146050" indent="0">
              <a:buNone/>
            </a:pPr>
            <a:endParaRPr lang="en-GB" sz="1200">
              <a:latin typeface="Times New Roman" panose="02020603050405020304" pitchFamily="18" charset="0"/>
              <a:ea typeface="+mn-lt"/>
              <a:cs typeface="Times New Roman" panose="02020603050405020304" pitchFamily="18" charset="0"/>
            </a:endParaRPr>
          </a:p>
          <a:p>
            <a:pPr marL="146050" indent="0">
              <a:buNone/>
            </a:pPr>
            <a:r>
              <a:rPr lang="en-GB" sz="1200">
                <a:latin typeface="Times New Roman" panose="02020603050405020304" pitchFamily="18" charset="0"/>
                <a:ea typeface="+mn-lt"/>
                <a:cs typeface="Times New Roman" panose="02020603050405020304" pitchFamily="18" charset="0"/>
              </a:rPr>
              <a:t>Servo motor is used to control the flow of food gradually, from the main tank to the Gear motor.</a:t>
            </a:r>
          </a:p>
          <a:p>
            <a:pPr marL="146050" indent="0">
              <a:buNone/>
            </a:pPr>
            <a:endParaRPr lang="en-GB" sz="1200">
              <a:latin typeface="Times New Roman" panose="02020603050405020304" pitchFamily="18" charset="0"/>
              <a:ea typeface="+mn-lt"/>
              <a:cs typeface="Times New Roman" panose="02020603050405020304" pitchFamily="18" charset="0"/>
            </a:endParaRPr>
          </a:p>
          <a:p>
            <a:pPr marL="146050" indent="0">
              <a:buNone/>
            </a:pPr>
            <a:endParaRPr lang="en-GB" sz="1200">
              <a:latin typeface="Times New Roman" panose="02020603050405020304" pitchFamily="18" charset="0"/>
              <a:ea typeface="+mn-lt"/>
              <a:cs typeface="Times New Roman" panose="02020603050405020304" pitchFamily="18" charset="0"/>
            </a:endParaRPr>
          </a:p>
          <a:p>
            <a:r>
              <a:rPr lang="en-GB" sz="1200">
                <a:latin typeface="Times New Roman" panose="02020603050405020304" pitchFamily="18" charset="0"/>
                <a:ea typeface="+mn-lt"/>
                <a:cs typeface="Times New Roman" panose="02020603050405020304" pitchFamily="18" charset="0"/>
              </a:rPr>
              <a:t>PIR Sensor</a:t>
            </a:r>
          </a:p>
          <a:p>
            <a:endParaRPr lang="en-GB" sz="1200">
              <a:latin typeface="Times New Roman" panose="02020603050405020304" pitchFamily="18" charset="0"/>
              <a:ea typeface="+mn-lt"/>
              <a:cs typeface="Times New Roman" panose="02020603050405020304" pitchFamily="18" charset="0"/>
            </a:endParaRPr>
          </a:p>
          <a:p>
            <a:pPr marL="146050" indent="0">
              <a:buNone/>
            </a:pPr>
            <a:r>
              <a:rPr lang="en-GB" sz="1200">
                <a:latin typeface="Times New Roman" panose="02020603050405020304" pitchFamily="18" charset="0"/>
                <a:ea typeface="+mn-lt"/>
                <a:cs typeface="Times New Roman" panose="02020603050405020304" pitchFamily="18" charset="0"/>
              </a:rPr>
              <a:t>PIR sensor is used for a security purpose to protect the shrimps from the birds.</a:t>
            </a:r>
          </a:p>
          <a:p>
            <a:pPr marL="146050" indent="0">
              <a:buNone/>
            </a:pPr>
            <a:endParaRPr lang="en-GB" sz="1200">
              <a:latin typeface="Times New Roman" panose="02020603050405020304" pitchFamily="18" charset="0"/>
              <a:ea typeface="+mn-lt"/>
              <a:cs typeface="Times New Roman" panose="02020603050405020304" pitchFamily="18" charset="0"/>
            </a:endParaRPr>
          </a:p>
          <a:p>
            <a:pPr marL="146050" indent="0">
              <a:buNone/>
            </a:pPr>
            <a:endParaRPr lang="en-GB" sz="1200">
              <a:latin typeface="Times New Roman" panose="02020603050405020304" pitchFamily="18" charset="0"/>
              <a:ea typeface="+mn-lt"/>
              <a:cs typeface="Times New Roman" panose="02020603050405020304" pitchFamily="18" charset="0"/>
            </a:endParaRPr>
          </a:p>
        </p:txBody>
      </p:sp>
    </p:spTree>
    <p:extLst>
      <p:ext uri="{BB962C8B-B14F-4D97-AF65-F5344CB8AC3E}">
        <p14:creationId xmlns:p14="http://schemas.microsoft.com/office/powerpoint/2010/main" val="11319655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27"/>
          <p:cNvSpPr txBox="1">
            <a:spLocks noGrp="1"/>
          </p:cNvSpPr>
          <p:nvPr>
            <p:ph type="title"/>
          </p:nvPr>
        </p:nvSpPr>
        <p:spPr>
          <a:xfrm>
            <a:off x="401459" y="255163"/>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latin typeface="Times New Roman" panose="02020603050405020304" pitchFamily="18" charset="0"/>
                <a:cs typeface="Times New Roman" panose="02020603050405020304" pitchFamily="18" charset="0"/>
              </a:rPr>
              <a:t>Servo Motor</a:t>
            </a:r>
            <a:endParaRPr>
              <a:latin typeface="Times New Roman" panose="02020603050405020304" pitchFamily="18" charset="0"/>
              <a:cs typeface="Times New Roman" panose="02020603050405020304" pitchFamily="18" charset="0"/>
            </a:endParaRPr>
          </a:p>
        </p:txBody>
      </p:sp>
      <p:sp>
        <p:nvSpPr>
          <p:cNvPr id="174" name="Google Shape;174;p27"/>
          <p:cNvSpPr txBox="1">
            <a:spLocks noGrp="1"/>
          </p:cNvSpPr>
          <p:nvPr>
            <p:ph type="body" idx="1"/>
          </p:nvPr>
        </p:nvSpPr>
        <p:spPr>
          <a:xfrm>
            <a:off x="560485" y="1134658"/>
            <a:ext cx="7688700" cy="2261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sz="1200">
                <a:latin typeface="Times New Roman" panose="02020603050405020304" pitchFamily="18" charset="0"/>
                <a:cs typeface="Times New Roman" panose="02020603050405020304" pitchFamily="18" charset="0"/>
              </a:rPr>
              <a:t>Maximum Voltage = 6V</a:t>
            </a:r>
          </a:p>
          <a:p>
            <a:pPr marL="0" lvl="0" indent="0" algn="l" rtl="0">
              <a:spcBef>
                <a:spcPts val="1200"/>
              </a:spcBef>
              <a:spcAft>
                <a:spcPts val="0"/>
              </a:spcAft>
              <a:buNone/>
            </a:pPr>
            <a:r>
              <a:rPr lang="en-GB" sz="1200">
                <a:latin typeface="Times New Roman" panose="02020603050405020304" pitchFamily="18" charset="0"/>
                <a:cs typeface="Times New Roman" panose="02020603050405020304" pitchFamily="18" charset="0"/>
              </a:rPr>
              <a:t>Maximum Current = 100mA</a:t>
            </a:r>
          </a:p>
          <a:p>
            <a:pPr marL="0" lvl="0" indent="0" algn="l" rtl="0">
              <a:spcBef>
                <a:spcPts val="1200"/>
              </a:spcBef>
              <a:spcAft>
                <a:spcPts val="0"/>
              </a:spcAft>
              <a:buNone/>
            </a:pPr>
            <a:r>
              <a:rPr lang="en-GB" sz="1200">
                <a:latin typeface="Times New Roman" panose="02020603050405020304" pitchFamily="18" charset="0"/>
                <a:cs typeface="Times New Roman" panose="02020603050405020304" pitchFamily="18" charset="0"/>
              </a:rPr>
              <a:t>Pin = 03</a:t>
            </a:r>
          </a:p>
          <a:p>
            <a:pPr marL="457200" lvl="0" indent="-311150" algn="l" rtl="0">
              <a:spcBef>
                <a:spcPts val="1200"/>
              </a:spcBef>
              <a:spcAft>
                <a:spcPts val="0"/>
              </a:spcAft>
              <a:buSzPts val="1300"/>
              <a:buChar char="●"/>
            </a:pPr>
            <a:r>
              <a:rPr lang="en-GB" sz="1200">
                <a:latin typeface="Times New Roman" panose="02020603050405020304" pitchFamily="18" charset="0"/>
                <a:cs typeface="Times New Roman" panose="02020603050405020304" pitchFamily="18" charset="0"/>
              </a:rPr>
              <a:t>VCC </a:t>
            </a:r>
          </a:p>
          <a:p>
            <a:pPr marL="457200" lvl="0" indent="-311150" algn="l" rtl="0">
              <a:spcBef>
                <a:spcPts val="0"/>
              </a:spcBef>
              <a:spcAft>
                <a:spcPts val="0"/>
              </a:spcAft>
              <a:buSzPts val="1300"/>
              <a:buChar char="●"/>
            </a:pPr>
            <a:r>
              <a:rPr lang="en-GB" sz="1200">
                <a:latin typeface="Times New Roman" panose="02020603050405020304" pitchFamily="18" charset="0"/>
                <a:cs typeface="Times New Roman" panose="02020603050405020304" pitchFamily="18" charset="0"/>
              </a:rPr>
              <a:t>Ground</a:t>
            </a:r>
          </a:p>
          <a:p>
            <a:pPr marL="457200" lvl="0" indent="-311150" algn="l" rtl="0">
              <a:spcBef>
                <a:spcPts val="0"/>
              </a:spcBef>
              <a:spcAft>
                <a:spcPts val="0"/>
              </a:spcAft>
              <a:buSzPts val="1300"/>
              <a:buChar char="●"/>
            </a:pPr>
            <a:r>
              <a:rPr lang="en-GB" sz="1200">
                <a:latin typeface="Times New Roman" panose="02020603050405020304" pitchFamily="18" charset="0"/>
                <a:cs typeface="Times New Roman" panose="02020603050405020304" pitchFamily="18" charset="0"/>
              </a:rPr>
              <a:t>Signal</a:t>
            </a:r>
          </a:p>
        </p:txBody>
      </p:sp>
      <p:sp>
        <p:nvSpPr>
          <p:cNvPr id="175" name="Google Shape;175;p27"/>
          <p:cNvSpPr txBox="1"/>
          <p:nvPr/>
        </p:nvSpPr>
        <p:spPr>
          <a:xfrm>
            <a:off x="574540" y="3601745"/>
            <a:ext cx="7340400" cy="73863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latin typeface="Times New Roman" panose="02020603050405020304" pitchFamily="18" charset="0"/>
                <a:ea typeface="Lato"/>
                <a:cs typeface="Times New Roman" panose="02020603050405020304" pitchFamily="18" charset="0"/>
                <a:sym typeface="Lato"/>
              </a:rPr>
              <a:t>Link for Data sheet : </a:t>
            </a:r>
            <a:r>
              <a:rPr lang="en" sz="1200" u="sng">
                <a:solidFill>
                  <a:schemeClr val="hlink"/>
                </a:solidFill>
                <a:latin typeface="Times New Roman" panose="02020603050405020304" pitchFamily="18" charset="0"/>
                <a:ea typeface="Lato"/>
                <a:cs typeface="Times New Roman" panose="02020603050405020304" pitchFamily="18" charset="0"/>
                <a:sym typeface="Lato"/>
                <a:hlinkClick r:id="rId3"/>
              </a:rPr>
              <a:t>https://www.tme.eu/Document/004105658202ef89808bba102ca4bf3f/POLOLU-1248.pdf</a:t>
            </a:r>
            <a:endParaRPr lang="en-US" sz="1200">
              <a:solidFill>
                <a:schemeClr val="hlink"/>
              </a:solidFill>
              <a:latin typeface="Times New Roman" panose="02020603050405020304" pitchFamily="18" charset="0"/>
              <a:ea typeface="Lato"/>
              <a:cs typeface="Times New Roman" panose="02020603050405020304" pitchFamily="18" charset="0"/>
              <a:sym typeface="Lato"/>
            </a:endParaRPr>
          </a:p>
          <a:p>
            <a:pPr marL="0" lvl="0" indent="0" algn="l" rtl="0">
              <a:spcBef>
                <a:spcPts val="0"/>
              </a:spcBef>
              <a:spcAft>
                <a:spcPts val="0"/>
              </a:spcAft>
              <a:buNone/>
            </a:pPr>
            <a:endParaRPr sz="1200">
              <a:latin typeface="Times New Roman" panose="02020603050405020304" pitchFamily="18" charset="0"/>
              <a:ea typeface="Lato"/>
              <a:cs typeface="Times New Roman" panose="02020603050405020304" pitchFamily="18" charset="0"/>
              <a:sym typeface="Lato"/>
            </a:endParaRPr>
          </a:p>
          <a:p>
            <a:pPr marL="0" lvl="0" indent="0" algn="l" rtl="0">
              <a:spcBef>
                <a:spcPts val="0"/>
              </a:spcBef>
              <a:spcAft>
                <a:spcPts val="0"/>
              </a:spcAft>
              <a:buNone/>
            </a:pPr>
            <a:endParaRPr sz="1200">
              <a:latin typeface="Times New Roman" panose="02020603050405020304" pitchFamily="18" charset="0"/>
              <a:ea typeface="Lato"/>
              <a:cs typeface="Times New Roman" panose="02020603050405020304" pitchFamily="18" charset="0"/>
              <a:sym typeface="Lato"/>
            </a:endParaRPr>
          </a:p>
        </p:txBody>
      </p:sp>
      <p:pic>
        <p:nvPicPr>
          <p:cNvPr id="176" name="Google Shape;176;p27"/>
          <p:cNvPicPr preferRelativeResize="0"/>
          <p:nvPr/>
        </p:nvPicPr>
        <p:blipFill>
          <a:blip r:embed="rId4">
            <a:alphaModFix/>
          </a:blip>
          <a:stretch>
            <a:fillRect/>
          </a:stretch>
        </p:blipFill>
        <p:spPr>
          <a:xfrm>
            <a:off x="5422825" y="712363"/>
            <a:ext cx="2995325" cy="29953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6BD958-357E-74D7-70D0-E7BC6B51A881}"/>
              </a:ext>
            </a:extLst>
          </p:cNvPr>
          <p:cNvSpPr>
            <a:spLocks noGrp="1"/>
          </p:cNvSpPr>
          <p:nvPr>
            <p:ph type="title"/>
          </p:nvPr>
        </p:nvSpPr>
        <p:spPr>
          <a:xfrm>
            <a:off x="146797" y="150579"/>
            <a:ext cx="7886700" cy="994172"/>
          </a:xfrm>
        </p:spPr>
        <p:txBody>
          <a:bodyPr>
            <a:normAutofit fontScale="90000"/>
          </a:bodyPr>
          <a:lstStyle/>
          <a:p>
            <a:r>
              <a:rPr lang="en-GB">
                <a:latin typeface="Times New Roman" panose="02020603050405020304" pitchFamily="18" charset="0"/>
                <a:cs typeface="Times New Roman" panose="02020603050405020304" pitchFamily="18" charset="0"/>
              </a:rPr>
              <a:t>Specifications</a:t>
            </a:r>
            <a:br>
              <a:rPr lang="en-GB">
                <a:latin typeface="Times New Roman" panose="02020603050405020304" pitchFamily="18" charset="0"/>
                <a:cs typeface="Times New Roman" panose="02020603050405020304" pitchFamily="18" charset="0"/>
              </a:rPr>
            </a:br>
            <a:endParaRPr lang="en-GB">
              <a:latin typeface="Times New Roman" panose="02020603050405020304" pitchFamily="18" charset="0"/>
              <a:cs typeface="Times New Roman" panose="02020603050405020304" pitchFamily="18" charset="0"/>
            </a:endParaRPr>
          </a:p>
        </p:txBody>
      </p:sp>
      <p:graphicFrame>
        <p:nvGraphicFramePr>
          <p:cNvPr id="4" name="Table 3">
            <a:extLst>
              <a:ext uri="{FF2B5EF4-FFF2-40B4-BE49-F238E27FC236}">
                <a16:creationId xmlns:a16="http://schemas.microsoft.com/office/drawing/2014/main" id="{5AF602F4-F618-A8E0-9DFA-E65128BB3C40}"/>
              </a:ext>
            </a:extLst>
          </p:cNvPr>
          <p:cNvGraphicFramePr>
            <a:graphicFrameLocks noGrp="1"/>
          </p:cNvGraphicFramePr>
          <p:nvPr>
            <p:extLst>
              <p:ext uri="{D42A27DB-BD31-4B8C-83A1-F6EECF244321}">
                <p14:modId xmlns:p14="http://schemas.microsoft.com/office/powerpoint/2010/main" val="1183443055"/>
              </p:ext>
            </p:extLst>
          </p:nvPr>
        </p:nvGraphicFramePr>
        <p:xfrm>
          <a:off x="313765" y="770741"/>
          <a:ext cx="6925204" cy="1233068"/>
        </p:xfrm>
        <a:graphic>
          <a:graphicData uri="http://schemas.openxmlformats.org/drawingml/2006/table">
            <a:tbl>
              <a:tblPr firstRow="1" bandRow="1">
                <a:tableStyleId>{718BDE82-FC43-40EA-A579-C137B879AAB6}</a:tableStyleId>
              </a:tblPr>
              <a:tblGrid>
                <a:gridCol w="3462602">
                  <a:extLst>
                    <a:ext uri="{9D8B030D-6E8A-4147-A177-3AD203B41FA5}">
                      <a16:colId xmlns:a16="http://schemas.microsoft.com/office/drawing/2014/main" val="3634548722"/>
                    </a:ext>
                  </a:extLst>
                </a:gridCol>
                <a:gridCol w="3462602">
                  <a:extLst>
                    <a:ext uri="{9D8B030D-6E8A-4147-A177-3AD203B41FA5}">
                      <a16:colId xmlns:a16="http://schemas.microsoft.com/office/drawing/2014/main" val="3579796374"/>
                    </a:ext>
                  </a:extLst>
                </a:gridCol>
              </a:tblGrid>
              <a:tr h="308267">
                <a:tc gridSpan="2">
                  <a:txBody>
                    <a:bodyPr/>
                    <a:lstStyle/>
                    <a:p>
                      <a:pPr algn="ctr" fontAlgn="t"/>
                      <a:r>
                        <a:rPr lang="en-GB" sz="1200" b="1" u="sng">
                          <a:effectLst/>
                          <a:latin typeface="Times New Roman" panose="02020603050405020304" pitchFamily="18" charset="0"/>
                          <a:cs typeface="Times New Roman" panose="02020603050405020304" pitchFamily="18" charset="0"/>
                        </a:rPr>
                        <a:t>Motor Properties</a:t>
                      </a:r>
                    </a:p>
                  </a:txBody>
                  <a:tcPr marL="47625" marR="47625" marT="47625" marB="47625"/>
                </a:tc>
                <a:tc hMerge="1">
                  <a:txBody>
                    <a:bodyPr/>
                    <a:lstStyle/>
                    <a:p>
                      <a:endParaRPr lang="en-GB"/>
                    </a:p>
                  </a:txBody>
                  <a:tcPr/>
                </a:tc>
                <a:extLst>
                  <a:ext uri="{0D108BD9-81ED-4DB2-BD59-A6C34878D82A}">
                    <a16:rowId xmlns:a16="http://schemas.microsoft.com/office/drawing/2014/main" val="2823165456"/>
                  </a:ext>
                </a:extLst>
              </a:tr>
              <a:tr h="308267">
                <a:tc>
                  <a:txBody>
                    <a:bodyPr/>
                    <a:lstStyle/>
                    <a:p>
                      <a:pPr algn="ctr" fontAlgn="t"/>
                      <a:r>
                        <a:rPr lang="en-GB" sz="1200">
                          <a:effectLst/>
                          <a:latin typeface="Times New Roman" panose="02020603050405020304" pitchFamily="18" charset="0"/>
                          <a:cs typeface="Times New Roman" panose="02020603050405020304" pitchFamily="18" charset="0"/>
                        </a:rPr>
                        <a:t>Motor Type</a:t>
                      </a:r>
                    </a:p>
                  </a:txBody>
                  <a:tcPr marL="47625" marR="47625" marT="47625" marB="47625"/>
                </a:tc>
                <a:tc>
                  <a:txBody>
                    <a:bodyPr/>
                    <a:lstStyle/>
                    <a:p>
                      <a:pPr algn="ctr" fontAlgn="t"/>
                      <a:r>
                        <a:rPr lang="en-GB" sz="1200">
                          <a:effectLst/>
                          <a:latin typeface="Times New Roman" panose="02020603050405020304" pitchFamily="18" charset="0"/>
                          <a:cs typeface="Times New Roman" panose="02020603050405020304" pitchFamily="18" charset="0"/>
                        </a:rPr>
                        <a:t>Continuous Rotation Servo</a:t>
                      </a:r>
                    </a:p>
                  </a:txBody>
                  <a:tcPr marL="47625" marR="47625" marT="47625" marB="47625"/>
                </a:tc>
                <a:extLst>
                  <a:ext uri="{0D108BD9-81ED-4DB2-BD59-A6C34878D82A}">
                    <a16:rowId xmlns:a16="http://schemas.microsoft.com/office/drawing/2014/main" val="814617811"/>
                  </a:ext>
                </a:extLst>
              </a:tr>
              <a:tr h="308267">
                <a:tc>
                  <a:txBody>
                    <a:bodyPr/>
                    <a:lstStyle/>
                    <a:p>
                      <a:pPr algn="ctr" fontAlgn="t"/>
                      <a:r>
                        <a:rPr lang="en-GB" sz="1200">
                          <a:effectLst/>
                          <a:latin typeface="Times New Roman" panose="02020603050405020304" pitchFamily="18" charset="0"/>
                          <a:cs typeface="Times New Roman" panose="02020603050405020304" pitchFamily="18" charset="0"/>
                        </a:rPr>
                        <a:t>Rated Torque</a:t>
                      </a:r>
                    </a:p>
                  </a:txBody>
                  <a:tcPr marL="47625" marR="47625" marT="47625" marB="47625"/>
                </a:tc>
                <a:tc>
                  <a:txBody>
                    <a:bodyPr/>
                    <a:lstStyle/>
                    <a:p>
                      <a:pPr algn="ctr" fontAlgn="t"/>
                      <a:r>
                        <a:rPr lang="en-GB" sz="1200">
                          <a:effectLst/>
                          <a:latin typeface="Times New Roman" panose="02020603050405020304" pitchFamily="18" charset="0"/>
                          <a:cs typeface="Times New Roman" panose="02020603050405020304" pitchFamily="18" charset="0"/>
                        </a:rPr>
                        <a:t>3.3 </a:t>
                      </a:r>
                      <a:r>
                        <a:rPr lang="en-GB" sz="1200" err="1">
                          <a:effectLst/>
                          <a:latin typeface="Times New Roman" panose="02020603050405020304" pitchFamily="18" charset="0"/>
                          <a:cs typeface="Times New Roman" panose="02020603050405020304" pitchFamily="18" charset="0"/>
                        </a:rPr>
                        <a:t>kg·cm</a:t>
                      </a:r>
                    </a:p>
                  </a:txBody>
                  <a:tcPr marL="47625" marR="47625" marT="47625" marB="47625"/>
                </a:tc>
                <a:extLst>
                  <a:ext uri="{0D108BD9-81ED-4DB2-BD59-A6C34878D82A}">
                    <a16:rowId xmlns:a16="http://schemas.microsoft.com/office/drawing/2014/main" val="1230600591"/>
                  </a:ext>
                </a:extLst>
              </a:tr>
              <a:tr h="308267">
                <a:tc>
                  <a:txBody>
                    <a:bodyPr/>
                    <a:lstStyle/>
                    <a:p>
                      <a:pPr algn="ctr" fontAlgn="t"/>
                      <a:r>
                        <a:rPr lang="en-GB" sz="1200">
                          <a:effectLst/>
                          <a:latin typeface="Times New Roman" panose="02020603050405020304" pitchFamily="18" charset="0"/>
                          <a:cs typeface="Times New Roman" panose="02020603050405020304" pitchFamily="18" charset="0"/>
                        </a:rPr>
                        <a:t>Rated Speed</a:t>
                      </a:r>
                    </a:p>
                  </a:txBody>
                  <a:tcPr marL="47625" marR="47625" marT="47625" marB="47625"/>
                </a:tc>
                <a:tc>
                  <a:txBody>
                    <a:bodyPr/>
                    <a:lstStyle/>
                    <a:p>
                      <a:pPr algn="ctr" fontAlgn="t"/>
                      <a:r>
                        <a:rPr lang="en-GB" sz="1200">
                          <a:effectLst/>
                          <a:latin typeface="Times New Roman" panose="02020603050405020304" pitchFamily="18" charset="0"/>
                          <a:cs typeface="Times New Roman" panose="02020603050405020304" pitchFamily="18" charset="0"/>
                        </a:rPr>
                        <a:t>56 RPM</a:t>
                      </a:r>
                    </a:p>
                  </a:txBody>
                  <a:tcPr marL="47625" marR="47625" marT="47625" marB="47625"/>
                </a:tc>
                <a:extLst>
                  <a:ext uri="{0D108BD9-81ED-4DB2-BD59-A6C34878D82A}">
                    <a16:rowId xmlns:a16="http://schemas.microsoft.com/office/drawing/2014/main" val="4002385322"/>
                  </a:ext>
                </a:extLst>
              </a:tr>
            </a:tbl>
          </a:graphicData>
        </a:graphic>
      </p:graphicFrame>
      <p:graphicFrame>
        <p:nvGraphicFramePr>
          <p:cNvPr id="6" name="Table 5">
            <a:extLst>
              <a:ext uri="{FF2B5EF4-FFF2-40B4-BE49-F238E27FC236}">
                <a16:creationId xmlns:a16="http://schemas.microsoft.com/office/drawing/2014/main" id="{FB904E90-F30D-8822-D851-713D0FBB17BB}"/>
              </a:ext>
            </a:extLst>
          </p:cNvPr>
          <p:cNvGraphicFramePr>
            <a:graphicFrameLocks noGrp="1"/>
          </p:cNvGraphicFramePr>
          <p:nvPr>
            <p:extLst>
              <p:ext uri="{D42A27DB-BD31-4B8C-83A1-F6EECF244321}">
                <p14:modId xmlns:p14="http://schemas.microsoft.com/office/powerpoint/2010/main" val="1195072873"/>
              </p:ext>
            </p:extLst>
          </p:nvPr>
        </p:nvGraphicFramePr>
        <p:xfrm>
          <a:off x="302559" y="2017058"/>
          <a:ext cx="6936460" cy="2700189"/>
        </p:xfrm>
        <a:graphic>
          <a:graphicData uri="http://schemas.openxmlformats.org/drawingml/2006/table">
            <a:tbl>
              <a:tblPr firstRow="1" bandRow="1">
                <a:tableStyleId>{718BDE82-FC43-40EA-A579-C137B879AAB6}</a:tableStyleId>
              </a:tblPr>
              <a:tblGrid>
                <a:gridCol w="3468230">
                  <a:extLst>
                    <a:ext uri="{9D8B030D-6E8A-4147-A177-3AD203B41FA5}">
                      <a16:colId xmlns:a16="http://schemas.microsoft.com/office/drawing/2014/main" val="1907425306"/>
                    </a:ext>
                  </a:extLst>
                </a:gridCol>
                <a:gridCol w="3468230">
                  <a:extLst>
                    <a:ext uri="{9D8B030D-6E8A-4147-A177-3AD203B41FA5}">
                      <a16:colId xmlns:a16="http://schemas.microsoft.com/office/drawing/2014/main" val="871123469"/>
                    </a:ext>
                  </a:extLst>
                </a:gridCol>
              </a:tblGrid>
              <a:tr h="300021">
                <a:tc gridSpan="2">
                  <a:txBody>
                    <a:bodyPr/>
                    <a:lstStyle/>
                    <a:p>
                      <a:pPr algn="ctr" fontAlgn="t"/>
                      <a:r>
                        <a:rPr lang="en-GB" sz="1200" b="1" u="sng">
                          <a:effectLst/>
                          <a:latin typeface="Times New Roman" panose="02020603050405020304" pitchFamily="18" charset="0"/>
                          <a:cs typeface="Times New Roman" panose="02020603050405020304" pitchFamily="18" charset="0"/>
                        </a:rPr>
                        <a:t>Physical Properties</a:t>
                      </a:r>
                    </a:p>
                  </a:txBody>
                  <a:tcPr marL="47625" marR="47625" marT="47625" marB="47625"/>
                </a:tc>
                <a:tc hMerge="1">
                  <a:txBody>
                    <a:bodyPr/>
                    <a:lstStyle/>
                    <a:p>
                      <a:endParaRPr lang="en-GB"/>
                    </a:p>
                  </a:txBody>
                  <a:tcPr/>
                </a:tc>
                <a:extLst>
                  <a:ext uri="{0D108BD9-81ED-4DB2-BD59-A6C34878D82A}">
                    <a16:rowId xmlns:a16="http://schemas.microsoft.com/office/drawing/2014/main" val="1775192863"/>
                  </a:ext>
                </a:extLst>
              </a:tr>
              <a:tr h="300021">
                <a:tc>
                  <a:txBody>
                    <a:bodyPr/>
                    <a:lstStyle/>
                    <a:p>
                      <a:pPr algn="ctr" fontAlgn="t"/>
                      <a:r>
                        <a:rPr lang="en-GB" sz="1200">
                          <a:effectLst/>
                          <a:latin typeface="Times New Roman" panose="02020603050405020304" pitchFamily="18" charset="0"/>
                          <a:cs typeface="Times New Roman" panose="02020603050405020304" pitchFamily="18" charset="0"/>
                        </a:rPr>
                        <a:t>Gear Train Material</a:t>
                      </a:r>
                    </a:p>
                  </a:txBody>
                  <a:tcPr marL="47625" marR="47625" marT="47625" marB="47625"/>
                </a:tc>
                <a:tc>
                  <a:txBody>
                    <a:bodyPr/>
                    <a:lstStyle/>
                    <a:p>
                      <a:pPr algn="ctr" fontAlgn="t"/>
                      <a:r>
                        <a:rPr lang="en-GB" sz="1200">
                          <a:effectLst/>
                          <a:latin typeface="Times New Roman" panose="02020603050405020304" pitchFamily="18" charset="0"/>
                          <a:cs typeface="Times New Roman" panose="02020603050405020304" pitchFamily="18" charset="0"/>
                        </a:rPr>
                        <a:t>1 Metal, 4 Plastic</a:t>
                      </a:r>
                    </a:p>
                  </a:txBody>
                  <a:tcPr marL="47625" marR="47625" marT="47625" marB="47625"/>
                </a:tc>
                <a:extLst>
                  <a:ext uri="{0D108BD9-81ED-4DB2-BD59-A6C34878D82A}">
                    <a16:rowId xmlns:a16="http://schemas.microsoft.com/office/drawing/2014/main" val="728789764"/>
                  </a:ext>
                </a:extLst>
              </a:tr>
              <a:tr h="300021">
                <a:tc>
                  <a:txBody>
                    <a:bodyPr/>
                    <a:lstStyle/>
                    <a:p>
                      <a:pPr algn="ctr" fontAlgn="t"/>
                      <a:r>
                        <a:rPr lang="en-GB" sz="1200">
                          <a:effectLst/>
                          <a:latin typeface="Times New Roman" panose="02020603050405020304" pitchFamily="18" charset="0"/>
                          <a:cs typeface="Times New Roman" panose="02020603050405020304" pitchFamily="18" charset="0"/>
                        </a:rPr>
                        <a:t>Weight</a:t>
                      </a:r>
                    </a:p>
                  </a:txBody>
                  <a:tcPr marL="47625" marR="47625" marT="47625" marB="47625"/>
                </a:tc>
                <a:tc>
                  <a:txBody>
                    <a:bodyPr/>
                    <a:lstStyle/>
                    <a:p>
                      <a:pPr algn="ctr" fontAlgn="t"/>
                      <a:r>
                        <a:rPr lang="en-GB" sz="1200">
                          <a:effectLst/>
                          <a:latin typeface="Times New Roman" panose="02020603050405020304" pitchFamily="18" charset="0"/>
                          <a:cs typeface="Times New Roman" panose="02020603050405020304" pitchFamily="18" charset="0"/>
                        </a:rPr>
                        <a:t>41 g</a:t>
                      </a:r>
                    </a:p>
                  </a:txBody>
                  <a:tcPr marL="47625" marR="47625" marT="47625" marB="47625"/>
                </a:tc>
                <a:extLst>
                  <a:ext uri="{0D108BD9-81ED-4DB2-BD59-A6C34878D82A}">
                    <a16:rowId xmlns:a16="http://schemas.microsoft.com/office/drawing/2014/main" val="945239739"/>
                  </a:ext>
                </a:extLst>
              </a:tr>
              <a:tr h="300021">
                <a:tc gridSpan="2">
                  <a:txBody>
                    <a:bodyPr/>
                    <a:lstStyle/>
                    <a:p>
                      <a:pPr algn="ctr" fontAlgn="t"/>
                      <a:r>
                        <a:rPr lang="en-GB" sz="1200" b="1" u="sng">
                          <a:effectLst/>
                          <a:latin typeface="Times New Roman" panose="02020603050405020304" pitchFamily="18" charset="0"/>
                          <a:cs typeface="Times New Roman" panose="02020603050405020304" pitchFamily="18" charset="0"/>
                        </a:rPr>
                        <a:t>Electrical Properties</a:t>
                      </a:r>
                      <a:endParaRPr lang="en-GB" sz="1200" b="0" u="sng">
                        <a:effectLst/>
                        <a:latin typeface="Times New Roman" panose="02020603050405020304" pitchFamily="18" charset="0"/>
                        <a:cs typeface="Times New Roman" panose="02020603050405020304" pitchFamily="18" charset="0"/>
                      </a:endParaRPr>
                    </a:p>
                  </a:txBody>
                  <a:tcPr marL="47625" marR="47625" marT="47625" marB="47625"/>
                </a:tc>
                <a:tc hMerge="1">
                  <a:txBody>
                    <a:bodyPr/>
                    <a:lstStyle/>
                    <a:p>
                      <a:endParaRPr lang="en-GB"/>
                    </a:p>
                  </a:txBody>
                  <a:tcPr/>
                </a:tc>
                <a:extLst>
                  <a:ext uri="{0D108BD9-81ED-4DB2-BD59-A6C34878D82A}">
                    <a16:rowId xmlns:a16="http://schemas.microsoft.com/office/drawing/2014/main" val="1330852922"/>
                  </a:ext>
                </a:extLst>
              </a:tr>
              <a:tr h="300021">
                <a:tc>
                  <a:txBody>
                    <a:bodyPr/>
                    <a:lstStyle/>
                    <a:p>
                      <a:pPr algn="ctr" fontAlgn="t"/>
                      <a:r>
                        <a:rPr lang="en-GB" sz="1200">
                          <a:effectLst/>
                          <a:latin typeface="Times New Roman" panose="02020603050405020304" pitchFamily="18" charset="0"/>
                          <a:cs typeface="Times New Roman" panose="02020603050405020304" pitchFamily="18" charset="0"/>
                        </a:rPr>
                        <a:t>Rated Voltage</a:t>
                      </a:r>
                    </a:p>
                  </a:txBody>
                  <a:tcPr marL="47625" marR="47625" marT="47625" marB="47625"/>
                </a:tc>
                <a:tc>
                  <a:txBody>
                    <a:bodyPr/>
                    <a:lstStyle/>
                    <a:p>
                      <a:pPr algn="ctr" fontAlgn="t"/>
                      <a:r>
                        <a:rPr lang="en-GB" sz="1200">
                          <a:effectLst/>
                          <a:latin typeface="Times New Roman" panose="02020603050405020304" pitchFamily="18" charset="0"/>
                          <a:cs typeface="Times New Roman" panose="02020603050405020304" pitchFamily="18" charset="0"/>
                        </a:rPr>
                        <a:t>5 V DC</a:t>
                      </a:r>
                    </a:p>
                  </a:txBody>
                  <a:tcPr marL="47625" marR="47625" marT="47625" marB="47625"/>
                </a:tc>
                <a:extLst>
                  <a:ext uri="{0D108BD9-81ED-4DB2-BD59-A6C34878D82A}">
                    <a16:rowId xmlns:a16="http://schemas.microsoft.com/office/drawing/2014/main" val="1619266544"/>
                  </a:ext>
                </a:extLst>
              </a:tr>
              <a:tr h="300021">
                <a:tc>
                  <a:txBody>
                    <a:bodyPr/>
                    <a:lstStyle/>
                    <a:p>
                      <a:pPr algn="ctr" fontAlgn="t"/>
                      <a:r>
                        <a:rPr lang="en-GB" sz="1200">
                          <a:effectLst/>
                          <a:latin typeface="Times New Roman" panose="02020603050405020304" pitchFamily="18" charset="0"/>
                          <a:cs typeface="Times New Roman" panose="02020603050405020304" pitchFamily="18" charset="0"/>
                        </a:rPr>
                        <a:t>Rated Current (on 1061 controller)</a:t>
                      </a:r>
                    </a:p>
                  </a:txBody>
                  <a:tcPr marL="47625" marR="47625" marT="47625" marB="47625"/>
                </a:tc>
                <a:tc>
                  <a:txBody>
                    <a:bodyPr/>
                    <a:lstStyle/>
                    <a:p>
                      <a:pPr algn="ctr" fontAlgn="t"/>
                      <a:r>
                        <a:rPr lang="en-GB" sz="1200">
                          <a:effectLst/>
                          <a:latin typeface="Times New Roman" panose="02020603050405020304" pitchFamily="18" charset="0"/>
                          <a:cs typeface="Times New Roman" panose="02020603050405020304" pitchFamily="18" charset="0"/>
                        </a:rPr>
                        <a:t>110 mA</a:t>
                      </a:r>
                    </a:p>
                  </a:txBody>
                  <a:tcPr marL="47625" marR="47625" marT="47625" marB="47625"/>
                </a:tc>
                <a:extLst>
                  <a:ext uri="{0D108BD9-81ED-4DB2-BD59-A6C34878D82A}">
                    <a16:rowId xmlns:a16="http://schemas.microsoft.com/office/drawing/2014/main" val="3076520926"/>
                  </a:ext>
                </a:extLst>
              </a:tr>
              <a:tr h="300021">
                <a:tc>
                  <a:txBody>
                    <a:bodyPr/>
                    <a:lstStyle/>
                    <a:p>
                      <a:pPr algn="ctr" fontAlgn="t"/>
                      <a:r>
                        <a:rPr lang="en-GB" sz="1200">
                          <a:effectLst/>
                          <a:latin typeface="Times New Roman" panose="02020603050405020304" pitchFamily="18" charset="0"/>
                          <a:cs typeface="Times New Roman" panose="02020603050405020304" pitchFamily="18" charset="0"/>
                        </a:rPr>
                        <a:t>Rated Current (on 1066 controller)</a:t>
                      </a:r>
                    </a:p>
                  </a:txBody>
                  <a:tcPr marL="47625" marR="47625" marT="47625" marB="47625"/>
                </a:tc>
                <a:tc>
                  <a:txBody>
                    <a:bodyPr/>
                    <a:lstStyle/>
                    <a:p>
                      <a:pPr algn="ctr" fontAlgn="t"/>
                      <a:r>
                        <a:rPr lang="en-GB" sz="1200">
                          <a:effectLst/>
                          <a:latin typeface="Times New Roman" panose="02020603050405020304" pitchFamily="18" charset="0"/>
                          <a:cs typeface="Times New Roman" panose="02020603050405020304" pitchFamily="18" charset="0"/>
                        </a:rPr>
                        <a:t>120 mA</a:t>
                      </a:r>
                    </a:p>
                  </a:txBody>
                  <a:tcPr marL="47625" marR="47625" marT="47625" marB="47625"/>
                </a:tc>
                <a:extLst>
                  <a:ext uri="{0D108BD9-81ED-4DB2-BD59-A6C34878D82A}">
                    <a16:rowId xmlns:a16="http://schemas.microsoft.com/office/drawing/2014/main" val="1055955804"/>
                  </a:ext>
                </a:extLst>
              </a:tr>
              <a:tr h="300021">
                <a:tc>
                  <a:txBody>
                    <a:bodyPr/>
                    <a:lstStyle/>
                    <a:p>
                      <a:pPr algn="ctr" fontAlgn="t"/>
                      <a:r>
                        <a:rPr lang="en-GB" sz="1200">
                          <a:effectLst/>
                          <a:latin typeface="Times New Roman" panose="02020603050405020304" pitchFamily="18" charset="0"/>
                          <a:cs typeface="Times New Roman" panose="02020603050405020304" pitchFamily="18" charset="0"/>
                        </a:rPr>
                        <a:t>Stall Current (on 1061 controller)</a:t>
                      </a:r>
                    </a:p>
                  </a:txBody>
                  <a:tcPr marL="47625" marR="47625" marT="47625" marB="47625"/>
                </a:tc>
                <a:tc>
                  <a:txBody>
                    <a:bodyPr/>
                    <a:lstStyle/>
                    <a:p>
                      <a:pPr algn="ctr" fontAlgn="t"/>
                      <a:r>
                        <a:rPr lang="en-GB" sz="1200">
                          <a:effectLst/>
                          <a:latin typeface="Times New Roman" panose="02020603050405020304" pitchFamily="18" charset="0"/>
                          <a:cs typeface="Times New Roman" panose="02020603050405020304" pitchFamily="18" charset="0"/>
                        </a:rPr>
                        <a:t>800 mA</a:t>
                      </a:r>
                    </a:p>
                  </a:txBody>
                  <a:tcPr marL="47625" marR="47625" marT="47625" marB="47625"/>
                </a:tc>
                <a:extLst>
                  <a:ext uri="{0D108BD9-81ED-4DB2-BD59-A6C34878D82A}">
                    <a16:rowId xmlns:a16="http://schemas.microsoft.com/office/drawing/2014/main" val="923990359"/>
                  </a:ext>
                </a:extLst>
              </a:tr>
              <a:tr h="300021">
                <a:tc>
                  <a:txBody>
                    <a:bodyPr/>
                    <a:lstStyle/>
                    <a:p>
                      <a:pPr algn="ctr" fontAlgn="t"/>
                      <a:r>
                        <a:rPr lang="en-GB" sz="1200">
                          <a:effectLst/>
                          <a:latin typeface="Times New Roman" panose="02020603050405020304" pitchFamily="18" charset="0"/>
                          <a:cs typeface="Times New Roman" panose="02020603050405020304" pitchFamily="18" charset="0"/>
                        </a:rPr>
                        <a:t>Stall Current (on 1066 controller)</a:t>
                      </a:r>
                    </a:p>
                  </a:txBody>
                  <a:tcPr marL="47625" marR="47625" marT="47625" marB="47625"/>
                </a:tc>
                <a:tc>
                  <a:txBody>
                    <a:bodyPr/>
                    <a:lstStyle/>
                    <a:p>
                      <a:pPr algn="ctr" fontAlgn="t"/>
                      <a:r>
                        <a:rPr lang="en-GB" sz="1200">
                          <a:effectLst/>
                          <a:latin typeface="Times New Roman" panose="02020603050405020304" pitchFamily="18" charset="0"/>
                          <a:cs typeface="Times New Roman" panose="02020603050405020304" pitchFamily="18" charset="0"/>
                        </a:rPr>
                        <a:t>415 mA</a:t>
                      </a:r>
                    </a:p>
                  </a:txBody>
                  <a:tcPr marL="47625" marR="47625" marT="47625" marB="47625"/>
                </a:tc>
                <a:extLst>
                  <a:ext uri="{0D108BD9-81ED-4DB2-BD59-A6C34878D82A}">
                    <a16:rowId xmlns:a16="http://schemas.microsoft.com/office/drawing/2014/main" val="1166470703"/>
                  </a:ext>
                </a:extLst>
              </a:tr>
            </a:tbl>
          </a:graphicData>
        </a:graphic>
      </p:graphicFrame>
    </p:spTree>
    <p:extLst>
      <p:ext uri="{BB962C8B-B14F-4D97-AF65-F5344CB8AC3E}">
        <p14:creationId xmlns:p14="http://schemas.microsoft.com/office/powerpoint/2010/main" val="865459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9744EF-4C2A-3F70-BF83-3466936358C6}"/>
              </a:ext>
            </a:extLst>
          </p:cNvPr>
          <p:cNvSpPr>
            <a:spLocks noGrp="1"/>
          </p:cNvSpPr>
          <p:nvPr>
            <p:ph type="title"/>
          </p:nvPr>
        </p:nvSpPr>
        <p:spPr>
          <a:xfrm>
            <a:off x="258803" y="119621"/>
            <a:ext cx="7688700" cy="535200"/>
          </a:xfrm>
        </p:spPr>
        <p:txBody>
          <a:bodyPr>
            <a:normAutofit fontScale="90000"/>
          </a:bodyPr>
          <a:lstStyle/>
          <a:p>
            <a:r>
              <a:rPr lang="en-GB">
                <a:latin typeface="Times New Roman" panose="02020603050405020304" pitchFamily="18" charset="0"/>
                <a:cs typeface="Times New Roman" panose="02020603050405020304" pitchFamily="18" charset="0"/>
              </a:rPr>
              <a:t>Ultra-Sonic Sensor</a:t>
            </a:r>
          </a:p>
        </p:txBody>
      </p:sp>
      <p:sp>
        <p:nvSpPr>
          <p:cNvPr id="3" name="Text Placeholder 2">
            <a:extLst>
              <a:ext uri="{FF2B5EF4-FFF2-40B4-BE49-F238E27FC236}">
                <a16:creationId xmlns:a16="http://schemas.microsoft.com/office/drawing/2014/main" id="{1EA1E79C-491C-B7CB-B62D-84202F33E8B6}"/>
              </a:ext>
            </a:extLst>
          </p:cNvPr>
          <p:cNvSpPr>
            <a:spLocks noGrp="1"/>
          </p:cNvSpPr>
          <p:nvPr>
            <p:ph type="body" idx="1"/>
          </p:nvPr>
        </p:nvSpPr>
        <p:spPr>
          <a:xfrm>
            <a:off x="258803" y="991905"/>
            <a:ext cx="7688700" cy="2754158"/>
          </a:xfrm>
        </p:spPr>
        <p:txBody>
          <a:bodyPr>
            <a:normAutofit/>
          </a:bodyPr>
          <a:lstStyle/>
          <a:p>
            <a:endParaRPr lang="en-GB" sz="1200">
              <a:latin typeface="Times New Roman" panose="02020603050405020304" pitchFamily="18" charset="0"/>
              <a:cs typeface="Times New Roman" panose="02020603050405020304" pitchFamily="18" charset="0"/>
            </a:endParaRPr>
          </a:p>
          <a:p>
            <a:r>
              <a:rPr lang="en-GB" sz="1200">
                <a:latin typeface="Times New Roman" panose="02020603050405020304" pitchFamily="18" charset="0"/>
                <a:cs typeface="Times New Roman" panose="02020603050405020304" pitchFamily="18" charset="0"/>
              </a:rPr>
              <a:t>Range = </a:t>
            </a:r>
            <a:r>
              <a:rPr lang="en-GB" sz="1200">
                <a:latin typeface="Times New Roman" panose="02020603050405020304" pitchFamily="18" charset="0"/>
                <a:ea typeface="+mn-lt"/>
                <a:cs typeface="Times New Roman" panose="02020603050405020304" pitchFamily="18" charset="0"/>
              </a:rPr>
              <a:t>2cm – 400cm</a:t>
            </a:r>
            <a:endParaRPr lang="en-GB" sz="1200">
              <a:latin typeface="Times New Roman" panose="02020603050405020304" pitchFamily="18" charset="0"/>
              <a:cs typeface="Times New Roman" panose="02020603050405020304" pitchFamily="18" charset="0"/>
            </a:endParaRPr>
          </a:p>
          <a:p>
            <a:endParaRPr lang="en-GB" sz="1200">
              <a:latin typeface="Times New Roman" panose="02020603050405020304" pitchFamily="18" charset="0"/>
              <a:cs typeface="Times New Roman" panose="02020603050405020304" pitchFamily="18" charset="0"/>
            </a:endParaRPr>
          </a:p>
          <a:p>
            <a:r>
              <a:rPr lang="en-GB" sz="1200">
                <a:latin typeface="Times New Roman" panose="02020603050405020304" pitchFamily="18" charset="0"/>
                <a:cs typeface="Times New Roman" panose="02020603050405020304" pitchFamily="18" charset="0"/>
              </a:rPr>
              <a:t>Wire Connecting directs,</a:t>
            </a:r>
          </a:p>
          <a:p>
            <a:pPr marL="146050" indent="0">
              <a:buNone/>
            </a:pPr>
            <a:endParaRPr lang="en-GB" sz="1200">
              <a:latin typeface="Times New Roman" panose="02020603050405020304" pitchFamily="18" charset="0"/>
              <a:ea typeface="+mn-lt"/>
              <a:cs typeface="Times New Roman" panose="02020603050405020304" pitchFamily="18" charset="0"/>
            </a:endParaRPr>
          </a:p>
          <a:p>
            <a:pPr lvl="1">
              <a:buFont typeface="Wingdings" panose="020B0604020202020204" pitchFamily="34" charset="0"/>
              <a:buChar char="ü"/>
            </a:pPr>
            <a:r>
              <a:rPr lang="en-GB" sz="1200">
                <a:latin typeface="Times New Roman" panose="02020603050405020304" pitchFamily="18" charset="0"/>
                <a:ea typeface="+mn-lt"/>
                <a:cs typeface="Times New Roman" panose="02020603050405020304" pitchFamily="18" charset="0"/>
              </a:rPr>
              <a:t>5V Supply     </a:t>
            </a:r>
          </a:p>
          <a:p>
            <a:pPr lvl="1">
              <a:buFont typeface="Wingdings" panose="020B0604020202020204" pitchFamily="34" charset="0"/>
              <a:buChar char="ü"/>
            </a:pPr>
            <a:r>
              <a:rPr lang="en-GB" sz="1200">
                <a:latin typeface="Times New Roman" panose="02020603050405020304" pitchFamily="18" charset="0"/>
                <a:ea typeface="+mn-lt"/>
                <a:cs typeface="Times New Roman" panose="02020603050405020304" pitchFamily="18" charset="0"/>
              </a:rPr>
              <a:t>Trigger Pulse Input  </a:t>
            </a:r>
            <a:endParaRPr lang="en-GB" sz="1200">
              <a:latin typeface="Times New Roman" panose="02020603050405020304" pitchFamily="18" charset="0"/>
              <a:cs typeface="Times New Roman" panose="02020603050405020304" pitchFamily="18" charset="0"/>
            </a:endParaRPr>
          </a:p>
          <a:p>
            <a:pPr lvl="1">
              <a:buFont typeface="Wingdings" panose="020B0604020202020204" pitchFamily="34" charset="0"/>
              <a:buChar char="ü"/>
            </a:pPr>
            <a:r>
              <a:rPr lang="en-GB" sz="1200">
                <a:latin typeface="Times New Roman" panose="02020603050405020304" pitchFamily="18" charset="0"/>
                <a:ea typeface="+mn-lt"/>
                <a:cs typeface="Times New Roman" panose="02020603050405020304" pitchFamily="18" charset="0"/>
              </a:rPr>
              <a:t>Echo Pulse Output  </a:t>
            </a:r>
          </a:p>
          <a:p>
            <a:pPr lvl="1">
              <a:buFont typeface="Wingdings" panose="020B0604020202020204" pitchFamily="34" charset="0"/>
              <a:buChar char="ü"/>
            </a:pPr>
            <a:r>
              <a:rPr lang="en-GB" sz="1200">
                <a:latin typeface="Times New Roman" panose="02020603050405020304" pitchFamily="18" charset="0"/>
                <a:ea typeface="+mn-lt"/>
                <a:cs typeface="Times New Roman" panose="02020603050405020304" pitchFamily="18" charset="0"/>
              </a:rPr>
              <a:t>0V Ground </a:t>
            </a:r>
            <a:endParaRPr lang="en-GB" sz="1200">
              <a:latin typeface="Times New Roman" panose="02020603050405020304" pitchFamily="18" charset="0"/>
              <a:cs typeface="Times New Roman" panose="02020603050405020304" pitchFamily="18" charset="0"/>
            </a:endParaRPr>
          </a:p>
          <a:p>
            <a:pPr marL="146050" indent="0">
              <a:buNone/>
            </a:pPr>
            <a:endParaRPr lang="en-GB" sz="1200">
              <a:latin typeface="Times New Roman" panose="02020603050405020304" pitchFamily="18" charset="0"/>
              <a:cs typeface="Times New Roman" panose="02020603050405020304" pitchFamily="18" charset="0"/>
            </a:endParaRPr>
          </a:p>
          <a:p>
            <a:pPr marL="431800" indent="-285750"/>
            <a:r>
              <a:rPr lang="en-GB" sz="1200">
                <a:latin typeface="Times New Roman" panose="02020603050405020304" pitchFamily="18" charset="0"/>
                <a:cs typeface="Times New Roman" panose="02020603050405020304" pitchFamily="18" charset="0"/>
              </a:rPr>
              <a:t>Link for Data sheet:</a:t>
            </a:r>
          </a:p>
          <a:p>
            <a:pPr marL="146050" indent="0">
              <a:buNone/>
            </a:pPr>
            <a:endParaRPr lang="en-GB" sz="1200" u="sng">
              <a:latin typeface="Times New Roman" panose="02020603050405020304" pitchFamily="18" charset="0"/>
              <a:cs typeface="Times New Roman" panose="02020603050405020304" pitchFamily="18" charset="0"/>
            </a:endParaRPr>
          </a:p>
          <a:p>
            <a:pPr marL="146050" indent="0">
              <a:buNone/>
            </a:pPr>
            <a:r>
              <a:rPr lang="en-GB" sz="1200" u="sng">
                <a:latin typeface="Times New Roman" panose="02020603050405020304" pitchFamily="18" charset="0"/>
                <a:ea typeface="+mn-lt"/>
                <a:cs typeface="Times New Roman" panose="02020603050405020304" pitchFamily="18" charset="0"/>
                <a:hlinkClick r:id="rId2"/>
              </a:rPr>
              <a:t>https://cdn.sparkfun.com/datasheets/Sensors/Proximity/HCSR04.pdf</a:t>
            </a:r>
            <a:endParaRPr lang="en-GB" sz="1200" u="sng">
              <a:latin typeface="Times New Roman" panose="02020603050405020304" pitchFamily="18" charset="0"/>
              <a:cs typeface="Times New Roman" panose="02020603050405020304" pitchFamily="18" charset="0"/>
            </a:endParaRPr>
          </a:p>
        </p:txBody>
      </p:sp>
      <p:pic>
        <p:nvPicPr>
          <p:cNvPr id="4" name="Picture 4" descr="A picture containing text, electronics&#10;&#10;Description automatically generated">
            <a:extLst>
              <a:ext uri="{FF2B5EF4-FFF2-40B4-BE49-F238E27FC236}">
                <a16:creationId xmlns:a16="http://schemas.microsoft.com/office/drawing/2014/main" id="{4564C639-2B17-F084-DF60-784B90FAC6D6}"/>
              </a:ext>
            </a:extLst>
          </p:cNvPr>
          <p:cNvPicPr>
            <a:picLocks noChangeAspect="1"/>
          </p:cNvPicPr>
          <p:nvPr/>
        </p:nvPicPr>
        <p:blipFill>
          <a:blip r:embed="rId3"/>
          <a:stretch>
            <a:fillRect/>
          </a:stretch>
        </p:blipFill>
        <p:spPr>
          <a:xfrm>
            <a:off x="5788959" y="390879"/>
            <a:ext cx="2743200" cy="1952477"/>
          </a:xfrm>
          <a:prstGeom prst="rect">
            <a:avLst/>
          </a:prstGeom>
        </p:spPr>
      </p:pic>
    </p:spTree>
    <p:extLst>
      <p:ext uri="{BB962C8B-B14F-4D97-AF65-F5344CB8AC3E}">
        <p14:creationId xmlns:p14="http://schemas.microsoft.com/office/powerpoint/2010/main" val="8644305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ABDA6685-7F1C-31B2-950E-59127121CC57}"/>
              </a:ext>
            </a:extLst>
          </p:cNvPr>
          <p:cNvPicPr>
            <a:picLocks noChangeAspect="1"/>
          </p:cNvPicPr>
          <p:nvPr/>
        </p:nvPicPr>
        <p:blipFill>
          <a:blip r:embed="rId2"/>
          <a:stretch>
            <a:fillRect/>
          </a:stretch>
        </p:blipFill>
        <p:spPr>
          <a:xfrm>
            <a:off x="731506" y="1036248"/>
            <a:ext cx="925021" cy="1160880"/>
          </a:xfrm>
          <a:prstGeom prst="rect">
            <a:avLst/>
          </a:prstGeom>
        </p:spPr>
      </p:pic>
      <p:pic>
        <p:nvPicPr>
          <p:cNvPr id="5" name="Picture 5">
            <a:extLst>
              <a:ext uri="{FF2B5EF4-FFF2-40B4-BE49-F238E27FC236}">
                <a16:creationId xmlns:a16="http://schemas.microsoft.com/office/drawing/2014/main" id="{2F291A95-E9F7-E1C7-ED22-C25B50DFC8BE}"/>
              </a:ext>
            </a:extLst>
          </p:cNvPr>
          <p:cNvPicPr>
            <a:picLocks noChangeAspect="1"/>
          </p:cNvPicPr>
          <p:nvPr/>
        </p:nvPicPr>
        <p:blipFill>
          <a:blip r:embed="rId3"/>
          <a:stretch>
            <a:fillRect/>
          </a:stretch>
        </p:blipFill>
        <p:spPr>
          <a:xfrm>
            <a:off x="4026519" y="1039819"/>
            <a:ext cx="924734" cy="1162379"/>
          </a:xfrm>
          <a:prstGeom prst="rect">
            <a:avLst/>
          </a:prstGeom>
        </p:spPr>
      </p:pic>
      <p:pic>
        <p:nvPicPr>
          <p:cNvPr id="7" name="Picture 7">
            <a:extLst>
              <a:ext uri="{FF2B5EF4-FFF2-40B4-BE49-F238E27FC236}">
                <a16:creationId xmlns:a16="http://schemas.microsoft.com/office/drawing/2014/main" id="{32224580-1020-86C4-A639-55CE0880F925}"/>
              </a:ext>
            </a:extLst>
          </p:cNvPr>
          <p:cNvPicPr>
            <a:picLocks noChangeAspect="1"/>
          </p:cNvPicPr>
          <p:nvPr/>
        </p:nvPicPr>
        <p:blipFill>
          <a:blip r:embed="rId4"/>
          <a:stretch>
            <a:fillRect/>
          </a:stretch>
        </p:blipFill>
        <p:spPr>
          <a:xfrm>
            <a:off x="2383872" y="2987199"/>
            <a:ext cx="933337" cy="1171635"/>
          </a:xfrm>
          <a:prstGeom prst="rect">
            <a:avLst/>
          </a:prstGeom>
        </p:spPr>
      </p:pic>
      <p:pic>
        <p:nvPicPr>
          <p:cNvPr id="8" name="Picture 8" descr="A picture containing person, person&#10;&#10;Description automatically generated">
            <a:extLst>
              <a:ext uri="{FF2B5EF4-FFF2-40B4-BE49-F238E27FC236}">
                <a16:creationId xmlns:a16="http://schemas.microsoft.com/office/drawing/2014/main" id="{655D594F-1EE7-B602-B2A3-38811384E042}"/>
              </a:ext>
            </a:extLst>
          </p:cNvPr>
          <p:cNvPicPr>
            <a:picLocks noChangeAspect="1"/>
          </p:cNvPicPr>
          <p:nvPr/>
        </p:nvPicPr>
        <p:blipFill>
          <a:blip r:embed="rId5"/>
          <a:stretch>
            <a:fillRect/>
          </a:stretch>
        </p:blipFill>
        <p:spPr>
          <a:xfrm>
            <a:off x="5849910" y="2986605"/>
            <a:ext cx="946186" cy="1172825"/>
          </a:xfrm>
          <a:prstGeom prst="rect">
            <a:avLst/>
          </a:prstGeom>
        </p:spPr>
      </p:pic>
      <p:sp>
        <p:nvSpPr>
          <p:cNvPr id="19" name="TextBox 18">
            <a:extLst>
              <a:ext uri="{FF2B5EF4-FFF2-40B4-BE49-F238E27FC236}">
                <a16:creationId xmlns:a16="http://schemas.microsoft.com/office/drawing/2014/main" id="{262D5F9F-2905-FB87-FE37-D78077A181A4}"/>
              </a:ext>
            </a:extLst>
          </p:cNvPr>
          <p:cNvSpPr txBox="1"/>
          <p:nvPr/>
        </p:nvSpPr>
        <p:spPr>
          <a:xfrm>
            <a:off x="384380" y="135501"/>
            <a:ext cx="2374489"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000" b="1"/>
              <a:t>Group Members</a:t>
            </a:r>
            <a:endParaRPr lang="en-GB" sz="2000" b="1">
              <a:cs typeface="Calibri"/>
            </a:endParaRPr>
          </a:p>
        </p:txBody>
      </p:sp>
      <p:sp>
        <p:nvSpPr>
          <p:cNvPr id="2" name="TextBox 1">
            <a:extLst>
              <a:ext uri="{FF2B5EF4-FFF2-40B4-BE49-F238E27FC236}">
                <a16:creationId xmlns:a16="http://schemas.microsoft.com/office/drawing/2014/main" id="{F89C8B6C-37EE-770F-6440-55BACC827255}"/>
              </a:ext>
            </a:extLst>
          </p:cNvPr>
          <p:cNvSpPr txBox="1"/>
          <p:nvPr/>
        </p:nvSpPr>
        <p:spPr>
          <a:xfrm>
            <a:off x="195416" y="2315497"/>
            <a:ext cx="2549628" cy="141577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1600" b="1"/>
              <a:t>204192X </a:t>
            </a:r>
            <a:r>
              <a:rPr lang="en" sz="1600" b="1">
                <a:latin typeface="Times New Roman"/>
                <a:cs typeface="Times New Roman"/>
              </a:rPr>
              <a:t>Sara </a:t>
            </a:r>
            <a:endParaRPr lang="en-GB" sz="1600">
              <a:latin typeface="Calibri" panose="020F0502020204030204"/>
              <a:ea typeface="Calibri" panose="020F0502020204030204"/>
              <a:cs typeface="Calibri" panose="020F0502020204030204"/>
            </a:endParaRPr>
          </a:p>
          <a:p>
            <a:r>
              <a:rPr lang="en" sz="1600" b="1">
                <a:latin typeface="Times New Roman"/>
                <a:cs typeface="Times New Roman"/>
              </a:rPr>
              <a:t>A.N. Z (Group Leader)</a:t>
            </a:r>
            <a:endParaRPr lang="en-GB" sz="1600">
              <a:latin typeface="Calibri" panose="020F0502020204030204"/>
              <a:ea typeface="Calibri"/>
              <a:cs typeface="Calibri" panose="020F0502020204030204"/>
            </a:endParaRPr>
          </a:p>
          <a:p>
            <a:endParaRPr lang="en" b="1">
              <a:latin typeface="Times New Roman"/>
              <a:cs typeface="Times New Roman"/>
            </a:endParaRPr>
          </a:p>
          <a:p>
            <a:endParaRPr lang="en" b="1">
              <a:latin typeface="Times New Roman"/>
              <a:ea typeface="+mn-lt"/>
              <a:cs typeface="Times New Roman"/>
            </a:endParaRPr>
          </a:p>
          <a:p>
            <a:endParaRPr lang="en-GB" b="1">
              <a:cs typeface="Calibri"/>
            </a:endParaRPr>
          </a:p>
        </p:txBody>
      </p:sp>
      <p:sp>
        <p:nvSpPr>
          <p:cNvPr id="3" name="TextBox 2">
            <a:extLst>
              <a:ext uri="{FF2B5EF4-FFF2-40B4-BE49-F238E27FC236}">
                <a16:creationId xmlns:a16="http://schemas.microsoft.com/office/drawing/2014/main" id="{A0D515F1-5A2A-72D7-3A9E-6CEAE4306921}"/>
              </a:ext>
            </a:extLst>
          </p:cNvPr>
          <p:cNvSpPr txBox="1"/>
          <p:nvPr/>
        </p:nvSpPr>
        <p:spPr>
          <a:xfrm>
            <a:off x="3200400" y="2333933"/>
            <a:ext cx="3388441"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1600" b="1"/>
              <a:t>204130H </a:t>
            </a:r>
            <a:r>
              <a:rPr lang="en" sz="1600" b="1" err="1">
                <a:latin typeface="Calibri "/>
                <a:cs typeface="Times New Roman"/>
              </a:rPr>
              <a:t>Megasuriya</a:t>
            </a:r>
            <a:r>
              <a:rPr lang="en" sz="1600" b="1">
                <a:latin typeface="Calibri "/>
                <a:cs typeface="Times New Roman"/>
              </a:rPr>
              <a:t> M.M.A.M.J</a:t>
            </a:r>
            <a:endParaRPr lang="en" sz="1600" b="1">
              <a:latin typeface="Calibri "/>
              <a:ea typeface="+mn-lt"/>
              <a:cs typeface="+mn-lt"/>
            </a:endParaRPr>
          </a:p>
          <a:p>
            <a:endParaRPr lang="en">
              <a:latin typeface="Times New Roman"/>
              <a:ea typeface="+mn-lt"/>
              <a:cs typeface="Times New Roman"/>
            </a:endParaRPr>
          </a:p>
          <a:p>
            <a:endParaRPr lang="en-GB" b="1">
              <a:latin typeface="Calibri"/>
              <a:cs typeface="Calibri"/>
            </a:endParaRPr>
          </a:p>
        </p:txBody>
      </p:sp>
      <p:sp>
        <p:nvSpPr>
          <p:cNvPr id="9" name="TextBox 8">
            <a:extLst>
              <a:ext uri="{FF2B5EF4-FFF2-40B4-BE49-F238E27FC236}">
                <a16:creationId xmlns:a16="http://schemas.microsoft.com/office/drawing/2014/main" id="{C28AE2C9-0882-4B09-A4E2-543FC6923305}"/>
              </a:ext>
            </a:extLst>
          </p:cNvPr>
          <p:cNvSpPr txBox="1"/>
          <p:nvPr/>
        </p:nvSpPr>
        <p:spPr>
          <a:xfrm>
            <a:off x="6915149" y="2278625"/>
            <a:ext cx="2227006" cy="86177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1600" b="1"/>
              <a:t>204006J </a:t>
            </a:r>
            <a:r>
              <a:rPr lang="en" sz="1600" b="1">
                <a:latin typeface="Times New Roman"/>
                <a:cs typeface="Times New Roman"/>
              </a:rPr>
              <a:t>Appuhamy H.D.S.A.N </a:t>
            </a:r>
            <a:endParaRPr lang="en-GB" sz="1600" b="1">
              <a:ea typeface="+mn-lt"/>
              <a:cs typeface="+mn-lt"/>
            </a:endParaRPr>
          </a:p>
          <a:p>
            <a:endParaRPr lang="en-GB">
              <a:cs typeface="Calibri"/>
            </a:endParaRPr>
          </a:p>
        </p:txBody>
      </p:sp>
      <p:sp>
        <p:nvSpPr>
          <p:cNvPr id="10" name="TextBox 9">
            <a:extLst>
              <a:ext uri="{FF2B5EF4-FFF2-40B4-BE49-F238E27FC236}">
                <a16:creationId xmlns:a16="http://schemas.microsoft.com/office/drawing/2014/main" id="{B8784A55-2CFF-AE8D-DDAD-0C0535671919}"/>
              </a:ext>
            </a:extLst>
          </p:cNvPr>
          <p:cNvSpPr txBox="1"/>
          <p:nvPr/>
        </p:nvSpPr>
        <p:spPr>
          <a:xfrm>
            <a:off x="1743997" y="4315747"/>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b="1"/>
              <a:t>204155M</a:t>
            </a:r>
            <a:r>
              <a:rPr lang="en-GB" b="1">
                <a:latin typeface="Calibri"/>
                <a:cs typeface="Calibri"/>
              </a:rPr>
              <a:t> </a:t>
            </a:r>
            <a:r>
              <a:rPr lang="en-GB" b="1" err="1">
                <a:latin typeface="Calibri"/>
                <a:cs typeface="Calibri"/>
              </a:rPr>
              <a:t>perera</a:t>
            </a:r>
            <a:r>
              <a:rPr lang="en-GB" b="1">
                <a:latin typeface="Calibri"/>
                <a:cs typeface="Calibri"/>
              </a:rPr>
              <a:t> J.K.A.T</a:t>
            </a:r>
            <a:endParaRPr lang="en-GB" b="1">
              <a:latin typeface="Times New Roman"/>
              <a:cs typeface="Times New Roman"/>
            </a:endParaRPr>
          </a:p>
        </p:txBody>
      </p:sp>
      <p:sp>
        <p:nvSpPr>
          <p:cNvPr id="11" name="TextBox 10">
            <a:extLst>
              <a:ext uri="{FF2B5EF4-FFF2-40B4-BE49-F238E27FC236}">
                <a16:creationId xmlns:a16="http://schemas.microsoft.com/office/drawing/2014/main" id="{50A3FA6D-5FC0-ABDD-D8CF-801A9BB7688D}"/>
              </a:ext>
            </a:extLst>
          </p:cNvPr>
          <p:cNvSpPr txBox="1"/>
          <p:nvPr/>
        </p:nvSpPr>
        <p:spPr>
          <a:xfrm>
            <a:off x="5283610" y="4315747"/>
            <a:ext cx="27432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b="1"/>
              <a:t>204171H </a:t>
            </a:r>
            <a:r>
              <a:rPr lang="en" sz="1600" b="1">
                <a:latin typeface="Times New Roman"/>
                <a:cs typeface="Times New Roman"/>
              </a:rPr>
              <a:t>Rajapaksha S.S.D</a:t>
            </a:r>
            <a:endParaRPr lang="en-GB" sz="1600" b="1">
              <a:ea typeface="+mn-lt"/>
              <a:cs typeface="+mn-lt"/>
            </a:endParaRPr>
          </a:p>
          <a:p>
            <a:endParaRPr lang="en-GB" b="1">
              <a:latin typeface="Calibri"/>
              <a:cs typeface="Calibri"/>
            </a:endParaRPr>
          </a:p>
        </p:txBody>
      </p:sp>
      <p:pic>
        <p:nvPicPr>
          <p:cNvPr id="12" name="Picture 13">
            <a:extLst>
              <a:ext uri="{FF2B5EF4-FFF2-40B4-BE49-F238E27FC236}">
                <a16:creationId xmlns:a16="http://schemas.microsoft.com/office/drawing/2014/main" id="{EAC21F3F-61E2-139B-E1DF-BBE57D62C7C0}"/>
              </a:ext>
            </a:extLst>
          </p:cNvPr>
          <p:cNvPicPr>
            <a:picLocks noChangeAspect="1"/>
          </p:cNvPicPr>
          <p:nvPr/>
        </p:nvPicPr>
        <p:blipFill>
          <a:blip r:embed="rId6"/>
          <a:stretch>
            <a:fillRect/>
          </a:stretch>
        </p:blipFill>
        <p:spPr>
          <a:xfrm>
            <a:off x="7074554" y="1041587"/>
            <a:ext cx="1062879" cy="1169336"/>
          </a:xfrm>
          <a:prstGeom prst="rect">
            <a:avLst/>
          </a:prstGeom>
        </p:spPr>
      </p:pic>
    </p:spTree>
    <p:extLst>
      <p:ext uri="{BB962C8B-B14F-4D97-AF65-F5344CB8AC3E}">
        <p14:creationId xmlns:p14="http://schemas.microsoft.com/office/powerpoint/2010/main" val="42495076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8DEE0B-96CD-E136-6249-2B043F017225}"/>
              </a:ext>
            </a:extLst>
          </p:cNvPr>
          <p:cNvSpPr>
            <a:spLocks noGrp="1"/>
          </p:cNvSpPr>
          <p:nvPr>
            <p:ph type="title"/>
          </p:nvPr>
        </p:nvSpPr>
        <p:spPr>
          <a:xfrm>
            <a:off x="415738" y="212212"/>
            <a:ext cx="7886700" cy="994172"/>
          </a:xfrm>
        </p:spPr>
        <p:txBody>
          <a:bodyPr>
            <a:normAutofit fontScale="90000"/>
          </a:bodyPr>
          <a:lstStyle/>
          <a:p>
            <a:r>
              <a:rPr lang="en-GB">
                <a:latin typeface="Times New Roman" panose="02020603050405020304" pitchFamily="18" charset="0"/>
                <a:cs typeface="Times New Roman" panose="02020603050405020304" pitchFamily="18" charset="0"/>
              </a:rPr>
              <a:t>Specification</a:t>
            </a:r>
            <a:br>
              <a:rPr lang="en-GB">
                <a:latin typeface="Times New Roman" panose="02020603050405020304" pitchFamily="18" charset="0"/>
                <a:cs typeface="Times New Roman" panose="02020603050405020304" pitchFamily="18" charset="0"/>
              </a:rPr>
            </a:br>
            <a:endParaRPr lang="en-GB">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BA150F29-DD13-1AA4-DA6C-2C37510E10C0}"/>
              </a:ext>
            </a:extLst>
          </p:cNvPr>
          <p:cNvSpPr txBox="1"/>
          <p:nvPr/>
        </p:nvSpPr>
        <p:spPr>
          <a:xfrm>
            <a:off x="6136341" y="275665"/>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 </a:t>
            </a:r>
            <a:endParaRPr lang="en-US">
              <a:cs typeface="Calibri"/>
            </a:endParaRPr>
          </a:p>
        </p:txBody>
      </p:sp>
      <p:sp>
        <p:nvSpPr>
          <p:cNvPr id="4" name="TextBox 3">
            <a:extLst>
              <a:ext uri="{FF2B5EF4-FFF2-40B4-BE49-F238E27FC236}">
                <a16:creationId xmlns:a16="http://schemas.microsoft.com/office/drawing/2014/main" id="{BC014D2E-E523-C4CF-844B-4E74663E8C67}"/>
              </a:ext>
            </a:extLst>
          </p:cNvPr>
          <p:cNvSpPr txBox="1"/>
          <p:nvPr/>
        </p:nvSpPr>
        <p:spPr>
          <a:xfrm>
            <a:off x="2561664" y="707091"/>
            <a:ext cx="462578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Times New Roman" panose="02020603050405020304" pitchFamily="18" charset="0"/>
                <a:cs typeface="Times New Roman" panose="02020603050405020304" pitchFamily="18" charset="0"/>
              </a:rPr>
              <a:t>Ultrasonic Ranging Module HC - SR04</a:t>
            </a:r>
          </a:p>
        </p:txBody>
      </p:sp>
      <p:graphicFrame>
        <p:nvGraphicFramePr>
          <p:cNvPr id="5" name="Table 5">
            <a:extLst>
              <a:ext uri="{FF2B5EF4-FFF2-40B4-BE49-F238E27FC236}">
                <a16:creationId xmlns:a16="http://schemas.microsoft.com/office/drawing/2014/main" id="{7E659824-F007-7DF1-3A80-C093ECEE662A}"/>
              </a:ext>
            </a:extLst>
          </p:cNvPr>
          <p:cNvGraphicFramePr>
            <a:graphicFrameLocks noGrp="1"/>
          </p:cNvGraphicFramePr>
          <p:nvPr>
            <p:extLst>
              <p:ext uri="{D42A27DB-BD31-4B8C-83A1-F6EECF244321}">
                <p14:modId xmlns:p14="http://schemas.microsoft.com/office/powerpoint/2010/main" val="1772366059"/>
              </p:ext>
            </p:extLst>
          </p:nvPr>
        </p:nvGraphicFramePr>
        <p:xfrm>
          <a:off x="1327897" y="1305485"/>
          <a:ext cx="5120640" cy="3478902"/>
        </p:xfrm>
        <a:graphic>
          <a:graphicData uri="http://schemas.openxmlformats.org/drawingml/2006/table">
            <a:tbl>
              <a:tblPr firstRow="1" bandRow="1">
                <a:tableStyleId>{718BDE82-FC43-40EA-A579-C137B879AAB6}</a:tableStyleId>
              </a:tblPr>
              <a:tblGrid>
                <a:gridCol w="2560320">
                  <a:extLst>
                    <a:ext uri="{9D8B030D-6E8A-4147-A177-3AD203B41FA5}">
                      <a16:colId xmlns:a16="http://schemas.microsoft.com/office/drawing/2014/main" val="3407488086"/>
                    </a:ext>
                  </a:extLst>
                </a:gridCol>
                <a:gridCol w="2560320">
                  <a:extLst>
                    <a:ext uri="{9D8B030D-6E8A-4147-A177-3AD203B41FA5}">
                      <a16:colId xmlns:a16="http://schemas.microsoft.com/office/drawing/2014/main" val="1687511959"/>
                    </a:ext>
                  </a:extLst>
                </a:gridCol>
              </a:tblGrid>
              <a:tr h="425823">
                <a:tc>
                  <a:txBody>
                    <a:bodyPr/>
                    <a:lstStyle/>
                    <a:p>
                      <a:pPr lvl="0">
                        <a:buNone/>
                      </a:pPr>
                      <a:r>
                        <a:rPr lang="en-US" sz="1200" b="0" i="0" u="none" strike="noStrike" noProof="0">
                          <a:latin typeface="Times New Roman" panose="02020603050405020304" pitchFamily="18" charset="0"/>
                          <a:cs typeface="Times New Roman" panose="02020603050405020304" pitchFamily="18" charset="0"/>
                        </a:rPr>
                        <a:t>Working Voltage</a:t>
                      </a:r>
                      <a:endParaRPr lang="en-US" sz="1200">
                        <a:latin typeface="Times New Roman" panose="02020603050405020304" pitchFamily="18" charset="0"/>
                        <a:cs typeface="Times New Roman" panose="02020603050405020304" pitchFamily="18" charset="0"/>
                      </a:endParaRPr>
                    </a:p>
                  </a:txBody>
                  <a:tcPr/>
                </a:tc>
                <a:tc>
                  <a:txBody>
                    <a:bodyPr/>
                    <a:lstStyle/>
                    <a:p>
                      <a:pPr lvl="0">
                        <a:buNone/>
                      </a:pPr>
                      <a:r>
                        <a:rPr lang="en-US" sz="1200" b="0" i="0" u="none" strike="noStrike" noProof="0">
                          <a:latin typeface="Times New Roman" panose="02020603050405020304" pitchFamily="18" charset="0"/>
                          <a:cs typeface="Times New Roman" panose="02020603050405020304" pitchFamily="18" charset="0"/>
                        </a:rPr>
                        <a:t>DC 5 V</a:t>
                      </a:r>
                      <a:endParaRPr lang="en-US" sz="120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427566678"/>
                  </a:ext>
                </a:extLst>
              </a:tr>
              <a:tr h="370840">
                <a:tc>
                  <a:txBody>
                    <a:bodyPr/>
                    <a:lstStyle/>
                    <a:p>
                      <a:pPr lvl="0">
                        <a:buNone/>
                      </a:pPr>
                      <a:r>
                        <a:rPr lang="en-US" sz="1200" b="0" i="0" u="none" strike="noStrike" noProof="0">
                          <a:latin typeface="Times New Roman" panose="02020603050405020304" pitchFamily="18" charset="0"/>
                          <a:cs typeface="Times New Roman" panose="02020603050405020304" pitchFamily="18" charset="0"/>
                        </a:rPr>
                        <a:t>Working Current</a:t>
                      </a:r>
                      <a:endParaRPr lang="en-US" sz="1200">
                        <a:latin typeface="Times New Roman" panose="02020603050405020304" pitchFamily="18" charset="0"/>
                        <a:cs typeface="Times New Roman" panose="02020603050405020304" pitchFamily="18" charset="0"/>
                      </a:endParaRPr>
                    </a:p>
                  </a:txBody>
                  <a:tcPr/>
                </a:tc>
                <a:tc>
                  <a:txBody>
                    <a:bodyPr/>
                    <a:lstStyle/>
                    <a:p>
                      <a:pPr lvl="0">
                        <a:buNone/>
                      </a:pPr>
                      <a:r>
                        <a:rPr lang="en-US" sz="1200" b="0" i="0" u="none" strike="noStrike" noProof="0">
                          <a:latin typeface="Times New Roman" panose="02020603050405020304" pitchFamily="18" charset="0"/>
                          <a:cs typeface="Times New Roman" panose="02020603050405020304" pitchFamily="18" charset="0"/>
                        </a:rPr>
                        <a:t>15mA</a:t>
                      </a:r>
                      <a:endParaRPr lang="en-US" sz="120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617801511"/>
                  </a:ext>
                </a:extLst>
              </a:tr>
              <a:tr h="370840">
                <a:tc>
                  <a:txBody>
                    <a:bodyPr/>
                    <a:lstStyle/>
                    <a:p>
                      <a:pPr lvl="0">
                        <a:buNone/>
                      </a:pPr>
                      <a:r>
                        <a:rPr lang="en-US" sz="1200" b="0" i="0" u="none" strike="noStrike" noProof="0">
                          <a:latin typeface="Times New Roman" panose="02020603050405020304" pitchFamily="18" charset="0"/>
                          <a:cs typeface="Times New Roman" panose="02020603050405020304" pitchFamily="18" charset="0"/>
                        </a:rPr>
                        <a:t>Working Frequency </a:t>
                      </a:r>
                      <a:endParaRPr lang="en-US" sz="1200">
                        <a:latin typeface="Times New Roman" panose="02020603050405020304" pitchFamily="18" charset="0"/>
                        <a:cs typeface="Times New Roman" panose="02020603050405020304" pitchFamily="18" charset="0"/>
                      </a:endParaRPr>
                    </a:p>
                  </a:txBody>
                  <a:tcPr/>
                </a:tc>
                <a:tc>
                  <a:txBody>
                    <a:bodyPr/>
                    <a:lstStyle/>
                    <a:p>
                      <a:pPr lvl="0">
                        <a:buNone/>
                      </a:pPr>
                      <a:r>
                        <a:rPr lang="en-US" sz="1200" b="0" i="0" u="none" strike="noStrike" noProof="0">
                          <a:latin typeface="Times New Roman" panose="02020603050405020304" pitchFamily="18" charset="0"/>
                          <a:cs typeface="Times New Roman" panose="02020603050405020304" pitchFamily="18" charset="0"/>
                        </a:rPr>
                        <a:t>40Hz  </a:t>
                      </a:r>
                      <a:endParaRPr lang="en-US" sz="120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82415130"/>
                  </a:ext>
                </a:extLst>
              </a:tr>
              <a:tr h="370840">
                <a:tc>
                  <a:txBody>
                    <a:bodyPr/>
                    <a:lstStyle/>
                    <a:p>
                      <a:pPr lvl="0">
                        <a:buNone/>
                      </a:pPr>
                      <a:r>
                        <a:rPr lang="en-US" sz="1200" b="0" i="0" u="none" strike="noStrike" noProof="0">
                          <a:latin typeface="Times New Roman" panose="02020603050405020304" pitchFamily="18" charset="0"/>
                          <a:cs typeface="Times New Roman" panose="02020603050405020304" pitchFamily="18" charset="0"/>
                        </a:rPr>
                        <a:t>Max Range</a:t>
                      </a:r>
                      <a:endParaRPr lang="en-US" sz="1200">
                        <a:latin typeface="Times New Roman" panose="02020603050405020304" pitchFamily="18" charset="0"/>
                        <a:cs typeface="Times New Roman" panose="02020603050405020304" pitchFamily="18" charset="0"/>
                      </a:endParaRPr>
                    </a:p>
                  </a:txBody>
                  <a:tcPr/>
                </a:tc>
                <a:tc>
                  <a:txBody>
                    <a:bodyPr/>
                    <a:lstStyle/>
                    <a:p>
                      <a:pPr lvl="0">
                        <a:buNone/>
                      </a:pPr>
                      <a:r>
                        <a:rPr lang="en-US" sz="1200" b="0" i="0" u="none" strike="noStrike" noProof="0">
                          <a:latin typeface="Times New Roman" panose="02020603050405020304" pitchFamily="18" charset="0"/>
                          <a:cs typeface="Times New Roman" panose="02020603050405020304" pitchFamily="18" charset="0"/>
                        </a:rPr>
                        <a:t>4m </a:t>
                      </a:r>
                      <a:endParaRPr lang="en-US" sz="120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794981146"/>
                  </a:ext>
                </a:extLst>
              </a:tr>
              <a:tr h="370840">
                <a:tc>
                  <a:txBody>
                    <a:bodyPr/>
                    <a:lstStyle/>
                    <a:p>
                      <a:pPr lvl="0">
                        <a:buNone/>
                      </a:pPr>
                      <a:r>
                        <a:rPr lang="en-US" sz="1200" b="0" i="0" u="none" strike="noStrike" noProof="0">
                          <a:latin typeface="Times New Roman" panose="02020603050405020304" pitchFamily="18" charset="0"/>
                          <a:cs typeface="Times New Roman" panose="02020603050405020304" pitchFamily="18" charset="0"/>
                        </a:rPr>
                        <a:t>Min Range</a:t>
                      </a:r>
                      <a:endParaRPr lang="en-US" sz="1200">
                        <a:latin typeface="Times New Roman" panose="02020603050405020304" pitchFamily="18" charset="0"/>
                        <a:cs typeface="Times New Roman" panose="02020603050405020304" pitchFamily="18" charset="0"/>
                      </a:endParaRPr>
                    </a:p>
                  </a:txBody>
                  <a:tcPr/>
                </a:tc>
                <a:tc>
                  <a:txBody>
                    <a:bodyPr/>
                    <a:lstStyle/>
                    <a:p>
                      <a:pPr lvl="0">
                        <a:buNone/>
                      </a:pPr>
                      <a:r>
                        <a:rPr lang="en-US" sz="1200" b="0" i="0" u="none" strike="noStrike" noProof="0">
                          <a:latin typeface="Times New Roman" panose="02020603050405020304" pitchFamily="18" charset="0"/>
                          <a:cs typeface="Times New Roman" panose="02020603050405020304" pitchFamily="18" charset="0"/>
                        </a:rPr>
                        <a:t>2cm</a:t>
                      </a:r>
                      <a:endParaRPr lang="en-US" sz="120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75337675"/>
                  </a:ext>
                </a:extLst>
              </a:tr>
              <a:tr h="370840">
                <a:tc>
                  <a:txBody>
                    <a:bodyPr/>
                    <a:lstStyle/>
                    <a:p>
                      <a:pPr lvl="0">
                        <a:buNone/>
                      </a:pPr>
                      <a:r>
                        <a:rPr lang="en-US" sz="1200" b="0" i="0" u="none" strike="noStrike" noProof="0">
                          <a:latin typeface="Times New Roman" panose="02020603050405020304" pitchFamily="18" charset="0"/>
                          <a:cs typeface="Times New Roman" panose="02020603050405020304" pitchFamily="18" charset="0"/>
                        </a:rPr>
                        <a:t>Measuring Angle </a:t>
                      </a:r>
                      <a:endParaRPr lang="en-US" sz="1200">
                        <a:latin typeface="Times New Roman" panose="02020603050405020304" pitchFamily="18" charset="0"/>
                        <a:cs typeface="Times New Roman" panose="02020603050405020304" pitchFamily="18" charset="0"/>
                      </a:endParaRPr>
                    </a:p>
                  </a:txBody>
                  <a:tcPr/>
                </a:tc>
                <a:tc>
                  <a:txBody>
                    <a:bodyPr/>
                    <a:lstStyle/>
                    <a:p>
                      <a:pPr lvl="0">
                        <a:buNone/>
                      </a:pPr>
                      <a:r>
                        <a:rPr lang="en-US" sz="1200" b="0" i="0" u="none" strike="noStrike" noProof="0">
                          <a:latin typeface="Times New Roman" panose="02020603050405020304" pitchFamily="18" charset="0"/>
                          <a:cs typeface="Times New Roman" panose="02020603050405020304" pitchFamily="18" charset="0"/>
                        </a:rPr>
                        <a:t>15 degree</a:t>
                      </a:r>
                      <a:endParaRPr lang="en-US" sz="120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821488747"/>
                  </a:ext>
                </a:extLst>
              </a:tr>
              <a:tr h="370840">
                <a:tc>
                  <a:txBody>
                    <a:bodyPr/>
                    <a:lstStyle/>
                    <a:p>
                      <a:pPr lvl="0">
                        <a:buNone/>
                      </a:pPr>
                      <a:r>
                        <a:rPr lang="en-US" sz="1200" b="0" i="0" u="none" strike="noStrike" noProof="0">
                          <a:latin typeface="Times New Roman" panose="02020603050405020304" pitchFamily="18" charset="0"/>
                          <a:cs typeface="Times New Roman" panose="02020603050405020304" pitchFamily="18" charset="0"/>
                        </a:rPr>
                        <a:t>Trigger Input Signal </a:t>
                      </a:r>
                      <a:endParaRPr lang="en-US" sz="1200">
                        <a:latin typeface="Times New Roman" panose="02020603050405020304" pitchFamily="18" charset="0"/>
                        <a:cs typeface="Times New Roman" panose="02020603050405020304" pitchFamily="18" charset="0"/>
                      </a:endParaRPr>
                    </a:p>
                  </a:txBody>
                  <a:tcPr/>
                </a:tc>
                <a:tc>
                  <a:txBody>
                    <a:bodyPr/>
                    <a:lstStyle/>
                    <a:p>
                      <a:pPr lvl="0">
                        <a:buNone/>
                      </a:pPr>
                      <a:r>
                        <a:rPr lang="en-US" sz="1200" b="0" i="0" u="none" strike="noStrike" noProof="0">
                          <a:latin typeface="Times New Roman" panose="02020603050405020304" pitchFamily="18" charset="0"/>
                          <a:cs typeface="Times New Roman" panose="02020603050405020304" pitchFamily="18" charset="0"/>
                        </a:rPr>
                        <a:t>10uS TTL pulse</a:t>
                      </a:r>
                      <a:endParaRPr lang="en-US" sz="120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81609206"/>
                  </a:ext>
                </a:extLst>
              </a:tr>
              <a:tr h="370840">
                <a:tc>
                  <a:txBody>
                    <a:bodyPr/>
                    <a:lstStyle/>
                    <a:p>
                      <a:pPr lvl="0">
                        <a:buNone/>
                      </a:pPr>
                      <a:r>
                        <a:rPr lang="en-US" sz="1200" b="0" i="0" u="none" strike="noStrike" noProof="0">
                          <a:latin typeface="Times New Roman" panose="02020603050405020304" pitchFamily="18" charset="0"/>
                          <a:cs typeface="Times New Roman" panose="02020603050405020304" pitchFamily="18" charset="0"/>
                        </a:rPr>
                        <a:t>Echo Output Signal</a:t>
                      </a:r>
                      <a:endParaRPr lang="en-US" sz="1200">
                        <a:latin typeface="Times New Roman" panose="02020603050405020304" pitchFamily="18" charset="0"/>
                        <a:cs typeface="Times New Roman" panose="02020603050405020304" pitchFamily="18" charset="0"/>
                      </a:endParaRPr>
                    </a:p>
                  </a:txBody>
                  <a:tcPr/>
                </a:tc>
                <a:tc>
                  <a:txBody>
                    <a:bodyPr/>
                    <a:lstStyle/>
                    <a:p>
                      <a:pPr lvl="0">
                        <a:buNone/>
                      </a:pPr>
                      <a:r>
                        <a:rPr lang="en-US" sz="1200" b="0" i="0" u="none" strike="noStrike" noProof="0">
                          <a:latin typeface="Times New Roman" panose="02020603050405020304" pitchFamily="18" charset="0"/>
                          <a:cs typeface="Times New Roman" panose="02020603050405020304" pitchFamily="18" charset="0"/>
                        </a:rPr>
                        <a:t>Input TTL lever signal and the range in proportion</a:t>
                      </a:r>
                      <a:endParaRPr lang="en-US" sz="120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259430605"/>
                  </a:ext>
                </a:extLst>
              </a:tr>
              <a:tr h="370839">
                <a:tc>
                  <a:txBody>
                    <a:bodyPr/>
                    <a:lstStyle/>
                    <a:p>
                      <a:pPr lvl="0">
                        <a:buNone/>
                      </a:pPr>
                      <a:r>
                        <a:rPr lang="en-US" sz="1200" b="0" i="0" u="none" strike="noStrike" noProof="0">
                          <a:latin typeface="Times New Roman" panose="02020603050405020304" pitchFamily="18" charset="0"/>
                          <a:cs typeface="Times New Roman" panose="02020603050405020304" pitchFamily="18" charset="0"/>
                        </a:rPr>
                        <a:t>Dimension</a:t>
                      </a:r>
                      <a:endParaRPr lang="en-US" sz="1200">
                        <a:latin typeface="Times New Roman" panose="02020603050405020304" pitchFamily="18" charset="0"/>
                        <a:cs typeface="Times New Roman" panose="02020603050405020304" pitchFamily="18" charset="0"/>
                      </a:endParaRPr>
                    </a:p>
                  </a:txBody>
                  <a:tcPr/>
                </a:tc>
                <a:tc>
                  <a:txBody>
                    <a:bodyPr/>
                    <a:lstStyle/>
                    <a:p>
                      <a:pPr lvl="0">
                        <a:buNone/>
                      </a:pPr>
                      <a:r>
                        <a:rPr lang="en-US" sz="1200" b="0" i="0" u="none" strike="noStrike" noProof="0">
                          <a:latin typeface="Times New Roman" panose="02020603050405020304" pitchFamily="18" charset="0"/>
                          <a:cs typeface="Times New Roman" panose="02020603050405020304" pitchFamily="18" charset="0"/>
                        </a:rPr>
                        <a:t>45*20*15mm </a:t>
                      </a:r>
                      <a:endParaRPr lang="en-US" sz="120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168039162"/>
                  </a:ext>
                </a:extLst>
              </a:tr>
            </a:tbl>
          </a:graphicData>
        </a:graphic>
      </p:graphicFrame>
    </p:spTree>
    <p:extLst>
      <p:ext uri="{BB962C8B-B14F-4D97-AF65-F5344CB8AC3E}">
        <p14:creationId xmlns:p14="http://schemas.microsoft.com/office/powerpoint/2010/main" val="29422367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7A844E-9A53-F027-68A5-B72D82B84D91}"/>
              </a:ext>
            </a:extLst>
          </p:cNvPr>
          <p:cNvSpPr>
            <a:spLocks noGrp="1"/>
          </p:cNvSpPr>
          <p:nvPr>
            <p:ph type="title"/>
          </p:nvPr>
        </p:nvSpPr>
        <p:spPr>
          <a:xfrm>
            <a:off x="438097" y="142032"/>
            <a:ext cx="7688700" cy="535200"/>
          </a:xfrm>
        </p:spPr>
        <p:txBody>
          <a:bodyPr>
            <a:normAutofit fontScale="90000"/>
          </a:bodyPr>
          <a:lstStyle/>
          <a:p>
            <a:r>
              <a:rPr lang="en-GB" b="1">
                <a:latin typeface="Times New Roman" panose="02020603050405020304" pitchFamily="18" charset="0"/>
                <a:cs typeface="Times New Roman" panose="02020603050405020304" pitchFamily="18" charset="0"/>
              </a:rPr>
              <a:t>PIR Sensor</a:t>
            </a:r>
            <a:endParaRPr lang="en-GB">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54E851DC-7E6F-4670-A84F-539D635CF050}"/>
              </a:ext>
            </a:extLst>
          </p:cNvPr>
          <p:cNvSpPr>
            <a:spLocks noGrp="1"/>
          </p:cNvSpPr>
          <p:nvPr>
            <p:ph type="body" idx="1"/>
          </p:nvPr>
        </p:nvSpPr>
        <p:spPr>
          <a:xfrm>
            <a:off x="651009" y="1036728"/>
            <a:ext cx="7688700" cy="3657192"/>
          </a:xfrm>
        </p:spPr>
        <p:txBody>
          <a:bodyPr spcFirstLastPara="1" vert="horz" wrap="square" lIns="91425" tIns="91425" rIns="91425" bIns="91425" rtlCol="0" anchor="t" anchorCtr="0">
            <a:noAutofit/>
          </a:bodyPr>
          <a:lstStyle/>
          <a:p>
            <a:r>
              <a:rPr lang="en-GB" sz="1800">
                <a:latin typeface="Times New Roman" panose="02020603050405020304" pitchFamily="18" charset="0"/>
                <a:ea typeface="+mn-lt"/>
                <a:cs typeface="Times New Roman" panose="02020603050405020304" pitchFamily="18" charset="0"/>
              </a:rPr>
              <a:t>Automatic infrared detection - Infrared technology (LHI778 probe design)</a:t>
            </a:r>
          </a:p>
          <a:p>
            <a:pPr marL="146050" indent="0">
              <a:buNone/>
            </a:pPr>
            <a:endParaRPr lang="en-GB" sz="1800">
              <a:latin typeface="Times New Roman" panose="02020603050405020304" pitchFamily="18" charset="0"/>
              <a:ea typeface="+mn-lt"/>
              <a:cs typeface="Times New Roman" panose="02020603050405020304" pitchFamily="18" charset="0"/>
            </a:endParaRPr>
          </a:p>
          <a:p>
            <a:r>
              <a:rPr lang="en-GB" sz="1800">
                <a:latin typeface="Times New Roman" panose="02020603050405020304" pitchFamily="18" charset="0"/>
                <a:ea typeface="+mn-lt"/>
                <a:cs typeface="Times New Roman" panose="02020603050405020304" pitchFamily="18" charset="0"/>
              </a:rPr>
              <a:t>High sensitivity | high reliability</a:t>
            </a:r>
          </a:p>
          <a:p>
            <a:pPr marL="146050" indent="0">
              <a:buNone/>
            </a:pPr>
            <a:endParaRPr lang="en-GB" sz="1800">
              <a:latin typeface="Times New Roman" panose="02020603050405020304" pitchFamily="18" charset="0"/>
              <a:cs typeface="Times New Roman" panose="02020603050405020304" pitchFamily="18" charset="0"/>
            </a:endParaRPr>
          </a:p>
          <a:p>
            <a:r>
              <a:rPr lang="en-GB" sz="1800">
                <a:latin typeface="Times New Roman" panose="02020603050405020304" pitchFamily="18" charset="0"/>
                <a:ea typeface="+mn-lt"/>
                <a:cs typeface="Times New Roman" panose="02020603050405020304" pitchFamily="18" charset="0"/>
              </a:rPr>
              <a:t>Ultra-low-voltage</a:t>
            </a:r>
            <a:endParaRPr lang="en-GB" sz="1800">
              <a:latin typeface="Times New Roman" panose="02020603050405020304" pitchFamily="18" charset="0"/>
              <a:cs typeface="Times New Roman" panose="02020603050405020304" pitchFamily="18" charset="0"/>
            </a:endParaRPr>
          </a:p>
          <a:p>
            <a:pPr marL="146050" indent="0">
              <a:buNone/>
            </a:pPr>
            <a:endParaRPr lang="en-GB" sz="1800">
              <a:latin typeface="Times New Roman" panose="02020603050405020304" pitchFamily="18" charset="0"/>
              <a:ea typeface="+mn-lt"/>
              <a:cs typeface="Times New Roman" panose="02020603050405020304" pitchFamily="18" charset="0"/>
            </a:endParaRPr>
          </a:p>
          <a:p>
            <a:r>
              <a:rPr lang="en-GB" sz="1800">
                <a:latin typeface="Times New Roman" panose="02020603050405020304" pitchFamily="18" charset="0"/>
                <a:ea typeface="+mn-lt"/>
                <a:cs typeface="Times New Roman" panose="02020603050405020304" pitchFamily="18" charset="0"/>
              </a:rPr>
              <a:t>Widely used especially for battery-powered products</a:t>
            </a:r>
          </a:p>
          <a:p>
            <a:endParaRPr lang="en-GB" sz="1800">
              <a:latin typeface="Times New Roman" panose="02020603050405020304" pitchFamily="18" charset="0"/>
              <a:ea typeface="+mn-lt"/>
              <a:cs typeface="Times New Roman" panose="02020603050405020304" pitchFamily="18" charset="0"/>
            </a:endParaRPr>
          </a:p>
          <a:p>
            <a:r>
              <a:rPr lang="en-GB" sz="1800">
                <a:latin typeface="Times New Roman" panose="02020603050405020304" pitchFamily="18" charset="0"/>
                <a:cs typeface="Times New Roman" panose="02020603050405020304" pitchFamily="18" charset="0"/>
              </a:rPr>
              <a:t>Link for Data sheet</a:t>
            </a:r>
            <a:endParaRPr lang="en-GB" sz="1800">
              <a:latin typeface="Times New Roman" panose="02020603050405020304" pitchFamily="18" charset="0"/>
              <a:ea typeface="+mn-lt"/>
              <a:cs typeface="Times New Roman" panose="02020603050405020304" pitchFamily="18" charset="0"/>
            </a:endParaRPr>
          </a:p>
          <a:p>
            <a:pPr marL="146050" indent="0">
              <a:buNone/>
            </a:pPr>
            <a:endParaRPr lang="en-GB" sz="1800">
              <a:latin typeface="Times New Roman" panose="02020603050405020304" pitchFamily="18" charset="0"/>
              <a:ea typeface="+mn-lt"/>
              <a:cs typeface="Times New Roman" panose="02020603050405020304" pitchFamily="18" charset="0"/>
            </a:endParaRPr>
          </a:p>
          <a:p>
            <a:pPr marL="146050" indent="0">
              <a:buNone/>
            </a:pPr>
            <a:endParaRPr lang="en-GB" sz="1800">
              <a:latin typeface="Times New Roman" panose="02020603050405020304" pitchFamily="18" charset="0"/>
              <a:ea typeface="+mn-lt"/>
              <a:cs typeface="Times New Roman" panose="02020603050405020304" pitchFamily="18" charset="0"/>
            </a:endParaRPr>
          </a:p>
          <a:p>
            <a:pPr marL="146050" indent="0">
              <a:buNone/>
            </a:pPr>
            <a:r>
              <a:rPr lang="en-GB" sz="1800">
                <a:latin typeface="Times New Roman" panose="02020603050405020304" pitchFamily="18" charset="0"/>
                <a:ea typeface="+mn-lt"/>
                <a:cs typeface="Times New Roman" panose="02020603050405020304" pitchFamily="18" charset="0"/>
                <a:hlinkClick r:id="" action="ppaction://noaction"/>
              </a:rPr>
              <a:t>https://datasheetspdf.com/pdf-file/775435/ETC/HC-SR501/1</a:t>
            </a:r>
            <a:endParaRPr lang="en-GB" sz="1800">
              <a:latin typeface="Times New Roman" panose="02020603050405020304" pitchFamily="18" charset="0"/>
              <a:cs typeface="Times New Roman" panose="02020603050405020304" pitchFamily="18" charset="0"/>
            </a:endParaRPr>
          </a:p>
        </p:txBody>
      </p:sp>
      <p:pic>
        <p:nvPicPr>
          <p:cNvPr id="4" name="Picture 4" descr="A picture containing electronics, circuit&#10;&#10;Description automatically generated">
            <a:extLst>
              <a:ext uri="{FF2B5EF4-FFF2-40B4-BE49-F238E27FC236}">
                <a16:creationId xmlns:a16="http://schemas.microsoft.com/office/drawing/2014/main" id="{38347125-8F6F-7B69-E872-5D189B5E9FAA}"/>
              </a:ext>
            </a:extLst>
          </p:cNvPr>
          <p:cNvPicPr>
            <a:picLocks noChangeAspect="1"/>
          </p:cNvPicPr>
          <p:nvPr/>
        </p:nvPicPr>
        <p:blipFill>
          <a:blip r:embed="rId2"/>
          <a:stretch>
            <a:fillRect/>
          </a:stretch>
        </p:blipFill>
        <p:spPr>
          <a:xfrm>
            <a:off x="7122458" y="1751040"/>
            <a:ext cx="1824319" cy="2218524"/>
          </a:xfrm>
          <a:prstGeom prst="rect">
            <a:avLst/>
          </a:prstGeom>
        </p:spPr>
      </p:pic>
    </p:spTree>
    <p:extLst>
      <p:ext uri="{BB962C8B-B14F-4D97-AF65-F5344CB8AC3E}">
        <p14:creationId xmlns:p14="http://schemas.microsoft.com/office/powerpoint/2010/main" val="37761302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A4F383-ECD5-7B47-ADD6-939E26619D67}"/>
              </a:ext>
            </a:extLst>
          </p:cNvPr>
          <p:cNvSpPr>
            <a:spLocks noGrp="1"/>
          </p:cNvSpPr>
          <p:nvPr>
            <p:ph type="title"/>
          </p:nvPr>
        </p:nvSpPr>
        <p:spPr/>
        <p:txBody>
          <a:bodyPr>
            <a:normAutofit fontScale="90000"/>
          </a:bodyPr>
          <a:lstStyle/>
          <a:p>
            <a:r>
              <a:rPr lang="en-GB">
                <a:latin typeface="Times New Roman" panose="02020603050405020304" pitchFamily="18" charset="0"/>
                <a:cs typeface="Times New Roman" panose="02020603050405020304" pitchFamily="18" charset="0"/>
              </a:rPr>
              <a:t>Specification</a:t>
            </a:r>
            <a:br>
              <a:rPr lang="en-GB">
                <a:latin typeface="Times New Roman" panose="02020603050405020304" pitchFamily="18" charset="0"/>
                <a:cs typeface="Times New Roman" panose="02020603050405020304" pitchFamily="18" charset="0"/>
              </a:rPr>
            </a:br>
            <a:endParaRPr lang="en-GB">
              <a:latin typeface="Times New Roman" panose="02020603050405020304" pitchFamily="18" charset="0"/>
              <a:cs typeface="Times New Roman" panose="02020603050405020304" pitchFamily="18" charset="0"/>
            </a:endParaRPr>
          </a:p>
        </p:txBody>
      </p:sp>
      <p:graphicFrame>
        <p:nvGraphicFramePr>
          <p:cNvPr id="4" name="Table 3">
            <a:extLst>
              <a:ext uri="{FF2B5EF4-FFF2-40B4-BE49-F238E27FC236}">
                <a16:creationId xmlns:a16="http://schemas.microsoft.com/office/drawing/2014/main" id="{B9CE2511-93C8-97C1-EEBA-FC6E7676CEED}"/>
              </a:ext>
            </a:extLst>
          </p:cNvPr>
          <p:cNvGraphicFramePr>
            <a:graphicFrameLocks noGrp="1"/>
          </p:cNvGraphicFramePr>
          <p:nvPr>
            <p:extLst>
              <p:ext uri="{D42A27DB-BD31-4B8C-83A1-F6EECF244321}">
                <p14:modId xmlns:p14="http://schemas.microsoft.com/office/powerpoint/2010/main" val="1751016446"/>
              </p:ext>
            </p:extLst>
          </p:nvPr>
        </p:nvGraphicFramePr>
        <p:xfrm>
          <a:off x="214312" y="1131570"/>
          <a:ext cx="8715375" cy="2880360"/>
        </p:xfrm>
        <a:graphic>
          <a:graphicData uri="http://schemas.openxmlformats.org/drawingml/2006/table">
            <a:tbl>
              <a:tblPr firstRow="1" bandRow="1">
                <a:tableStyleId>{718BDE82-FC43-40EA-A579-C137B879AAB6}</a:tableStyleId>
              </a:tblPr>
              <a:tblGrid>
                <a:gridCol w="2178844">
                  <a:extLst>
                    <a:ext uri="{9D8B030D-6E8A-4147-A177-3AD203B41FA5}">
                      <a16:colId xmlns:a16="http://schemas.microsoft.com/office/drawing/2014/main" val="443187028"/>
                    </a:ext>
                  </a:extLst>
                </a:gridCol>
                <a:gridCol w="6536531">
                  <a:extLst>
                    <a:ext uri="{9D8B030D-6E8A-4147-A177-3AD203B41FA5}">
                      <a16:colId xmlns:a16="http://schemas.microsoft.com/office/drawing/2014/main" val="3610530162"/>
                    </a:ext>
                  </a:extLst>
                </a:gridCol>
              </a:tblGrid>
              <a:tr h="0">
                <a:tc>
                  <a:txBody>
                    <a:bodyPr/>
                    <a:lstStyle/>
                    <a:p>
                      <a:pPr fontAlgn="t"/>
                      <a:r>
                        <a:rPr lang="en-GB">
                          <a:effectLst/>
                          <a:latin typeface="Times New Roman" panose="02020603050405020304" pitchFamily="18" charset="0"/>
                          <a:cs typeface="Times New Roman" panose="02020603050405020304" pitchFamily="18" charset="0"/>
                        </a:rPr>
                        <a:t>Voltage</a:t>
                      </a:r>
                    </a:p>
                  </a:txBody>
                  <a:tcPr/>
                </a:tc>
                <a:tc>
                  <a:txBody>
                    <a:bodyPr/>
                    <a:lstStyle/>
                    <a:p>
                      <a:pPr fontAlgn="t"/>
                      <a:r>
                        <a:rPr lang="en-GB">
                          <a:effectLst/>
                          <a:latin typeface="Times New Roman" panose="02020603050405020304" pitchFamily="18" charset="0"/>
                          <a:cs typeface="Times New Roman" panose="02020603050405020304" pitchFamily="18" charset="0"/>
                        </a:rPr>
                        <a:t>4.8 V – 20 V</a:t>
                      </a:r>
                    </a:p>
                  </a:txBody>
                  <a:tcPr/>
                </a:tc>
                <a:extLst>
                  <a:ext uri="{0D108BD9-81ED-4DB2-BD59-A6C34878D82A}">
                    <a16:rowId xmlns:a16="http://schemas.microsoft.com/office/drawing/2014/main" val="3954200371"/>
                  </a:ext>
                </a:extLst>
              </a:tr>
              <a:tr h="0">
                <a:tc>
                  <a:txBody>
                    <a:bodyPr/>
                    <a:lstStyle/>
                    <a:p>
                      <a:pPr fontAlgn="t"/>
                      <a:r>
                        <a:rPr lang="en-GB">
                          <a:effectLst/>
                          <a:latin typeface="Times New Roman" panose="02020603050405020304" pitchFamily="18" charset="0"/>
                          <a:cs typeface="Times New Roman" panose="02020603050405020304" pitchFamily="18" charset="0"/>
                        </a:rPr>
                        <a:t>Current (idle)</a:t>
                      </a:r>
                    </a:p>
                  </a:txBody>
                  <a:tcPr/>
                </a:tc>
                <a:tc>
                  <a:txBody>
                    <a:bodyPr/>
                    <a:lstStyle/>
                    <a:p>
                      <a:pPr fontAlgn="t"/>
                      <a:r>
                        <a:rPr lang="en-GB">
                          <a:effectLst/>
                          <a:latin typeface="Times New Roman" panose="02020603050405020304" pitchFamily="18" charset="0"/>
                          <a:cs typeface="Times New Roman" panose="02020603050405020304" pitchFamily="18" charset="0"/>
                        </a:rPr>
                        <a:t>&lt;50 µA</a:t>
                      </a:r>
                    </a:p>
                  </a:txBody>
                  <a:tcPr/>
                </a:tc>
                <a:extLst>
                  <a:ext uri="{0D108BD9-81ED-4DB2-BD59-A6C34878D82A}">
                    <a16:rowId xmlns:a16="http://schemas.microsoft.com/office/drawing/2014/main" val="3405533435"/>
                  </a:ext>
                </a:extLst>
              </a:tr>
              <a:tr h="0">
                <a:tc>
                  <a:txBody>
                    <a:bodyPr/>
                    <a:lstStyle/>
                    <a:p>
                      <a:pPr fontAlgn="t"/>
                      <a:r>
                        <a:rPr lang="en-GB">
                          <a:effectLst/>
                          <a:latin typeface="Times New Roman" panose="02020603050405020304" pitchFamily="18" charset="0"/>
                          <a:cs typeface="Times New Roman" panose="02020603050405020304" pitchFamily="18" charset="0"/>
                        </a:rPr>
                        <a:t>Logic output</a:t>
                      </a:r>
                    </a:p>
                  </a:txBody>
                  <a:tcPr/>
                </a:tc>
                <a:tc>
                  <a:txBody>
                    <a:bodyPr/>
                    <a:lstStyle/>
                    <a:p>
                      <a:pPr fontAlgn="t"/>
                      <a:r>
                        <a:rPr lang="en-GB">
                          <a:effectLst/>
                          <a:latin typeface="Times New Roman" panose="02020603050405020304" pitchFamily="18" charset="0"/>
                          <a:cs typeface="Times New Roman" panose="02020603050405020304" pitchFamily="18" charset="0"/>
                        </a:rPr>
                        <a:t>3.3 V / 0 V</a:t>
                      </a:r>
                    </a:p>
                  </a:txBody>
                  <a:tcPr/>
                </a:tc>
                <a:extLst>
                  <a:ext uri="{0D108BD9-81ED-4DB2-BD59-A6C34878D82A}">
                    <a16:rowId xmlns:a16="http://schemas.microsoft.com/office/drawing/2014/main" val="3617924615"/>
                  </a:ext>
                </a:extLst>
              </a:tr>
              <a:tr h="0">
                <a:tc>
                  <a:txBody>
                    <a:bodyPr/>
                    <a:lstStyle/>
                    <a:p>
                      <a:pPr fontAlgn="t"/>
                      <a:r>
                        <a:rPr lang="en-GB">
                          <a:effectLst/>
                          <a:latin typeface="Times New Roman" panose="02020603050405020304" pitchFamily="18" charset="0"/>
                          <a:cs typeface="Times New Roman" panose="02020603050405020304" pitchFamily="18" charset="0"/>
                        </a:rPr>
                        <a:t>Delay time</a:t>
                      </a:r>
                    </a:p>
                  </a:txBody>
                  <a:tcPr/>
                </a:tc>
                <a:tc>
                  <a:txBody>
                    <a:bodyPr/>
                    <a:lstStyle/>
                    <a:p>
                      <a:pPr fontAlgn="t"/>
                      <a:r>
                        <a:rPr lang="en-GB">
                          <a:effectLst/>
                          <a:latin typeface="Times New Roman" panose="02020603050405020304" pitchFamily="18" charset="0"/>
                          <a:cs typeface="Times New Roman" panose="02020603050405020304" pitchFamily="18" charset="0"/>
                        </a:rPr>
                        <a:t>0.3 s – 200 s, custom up to 10 min</a:t>
                      </a:r>
                    </a:p>
                  </a:txBody>
                  <a:tcPr/>
                </a:tc>
                <a:extLst>
                  <a:ext uri="{0D108BD9-81ED-4DB2-BD59-A6C34878D82A}">
                    <a16:rowId xmlns:a16="http://schemas.microsoft.com/office/drawing/2014/main" val="870881677"/>
                  </a:ext>
                </a:extLst>
              </a:tr>
              <a:tr h="0">
                <a:tc>
                  <a:txBody>
                    <a:bodyPr/>
                    <a:lstStyle/>
                    <a:p>
                      <a:pPr fontAlgn="t"/>
                      <a:r>
                        <a:rPr lang="en-GB">
                          <a:effectLst/>
                          <a:latin typeface="Times New Roman" panose="02020603050405020304" pitchFamily="18" charset="0"/>
                          <a:cs typeface="Times New Roman" panose="02020603050405020304" pitchFamily="18" charset="0"/>
                        </a:rPr>
                        <a:t>Lock time</a:t>
                      </a:r>
                    </a:p>
                  </a:txBody>
                  <a:tcPr/>
                </a:tc>
                <a:tc>
                  <a:txBody>
                    <a:bodyPr/>
                    <a:lstStyle/>
                    <a:p>
                      <a:pPr fontAlgn="t"/>
                      <a:r>
                        <a:rPr lang="en-GB">
                          <a:effectLst/>
                          <a:latin typeface="Times New Roman" panose="02020603050405020304" pitchFamily="18" charset="0"/>
                          <a:cs typeface="Times New Roman" panose="02020603050405020304" pitchFamily="18" charset="0"/>
                        </a:rPr>
                        <a:t>2.5 s (default)</a:t>
                      </a:r>
                    </a:p>
                  </a:txBody>
                  <a:tcPr/>
                </a:tc>
                <a:extLst>
                  <a:ext uri="{0D108BD9-81ED-4DB2-BD59-A6C34878D82A}">
                    <a16:rowId xmlns:a16="http://schemas.microsoft.com/office/drawing/2014/main" val="2974637119"/>
                  </a:ext>
                </a:extLst>
              </a:tr>
              <a:tr h="0">
                <a:tc>
                  <a:txBody>
                    <a:bodyPr/>
                    <a:lstStyle/>
                    <a:p>
                      <a:pPr fontAlgn="t"/>
                      <a:r>
                        <a:rPr lang="en-GB">
                          <a:effectLst/>
                          <a:latin typeface="Times New Roman" panose="02020603050405020304" pitchFamily="18" charset="0"/>
                          <a:cs typeface="Times New Roman" panose="02020603050405020304" pitchFamily="18" charset="0"/>
                        </a:rPr>
                        <a:t>Trigger</a:t>
                      </a:r>
                    </a:p>
                  </a:txBody>
                  <a:tcPr/>
                </a:tc>
                <a:tc>
                  <a:txBody>
                    <a:bodyPr/>
                    <a:lstStyle/>
                    <a:p>
                      <a:pPr fontAlgn="t"/>
                      <a:r>
                        <a:rPr lang="en-GB">
                          <a:effectLst/>
                          <a:latin typeface="Times New Roman" panose="02020603050405020304" pitchFamily="18" charset="0"/>
                          <a:cs typeface="Times New Roman" panose="02020603050405020304" pitchFamily="18" charset="0"/>
                        </a:rPr>
                        <a:t>repeat : L = disable , H = enable</a:t>
                      </a:r>
                    </a:p>
                  </a:txBody>
                  <a:tcPr/>
                </a:tc>
                <a:extLst>
                  <a:ext uri="{0D108BD9-81ED-4DB2-BD59-A6C34878D82A}">
                    <a16:rowId xmlns:a16="http://schemas.microsoft.com/office/drawing/2014/main" val="1594539970"/>
                  </a:ext>
                </a:extLst>
              </a:tr>
              <a:tr h="0">
                <a:tc>
                  <a:txBody>
                    <a:bodyPr/>
                    <a:lstStyle/>
                    <a:p>
                      <a:pPr fontAlgn="t"/>
                      <a:r>
                        <a:rPr lang="en-GB">
                          <a:effectLst/>
                          <a:latin typeface="Times New Roman" panose="02020603050405020304" pitchFamily="18" charset="0"/>
                          <a:cs typeface="Times New Roman" panose="02020603050405020304" pitchFamily="18" charset="0"/>
                        </a:rPr>
                        <a:t>Sensing range</a:t>
                      </a:r>
                    </a:p>
                  </a:txBody>
                  <a:tcPr/>
                </a:tc>
                <a:tc>
                  <a:txBody>
                    <a:bodyPr/>
                    <a:lstStyle/>
                    <a:p>
                      <a:pPr fontAlgn="t"/>
                      <a:r>
                        <a:rPr lang="en-GB">
                          <a:effectLst/>
                          <a:latin typeface="Times New Roman" panose="02020603050405020304" pitchFamily="18" charset="0"/>
                          <a:cs typeface="Times New Roman" panose="02020603050405020304" pitchFamily="18" charset="0"/>
                        </a:rPr>
                        <a:t>&lt;120 °, within 7 m</a:t>
                      </a:r>
                    </a:p>
                  </a:txBody>
                  <a:tcPr/>
                </a:tc>
                <a:extLst>
                  <a:ext uri="{0D108BD9-81ED-4DB2-BD59-A6C34878D82A}">
                    <a16:rowId xmlns:a16="http://schemas.microsoft.com/office/drawing/2014/main" val="1141770995"/>
                  </a:ext>
                </a:extLst>
              </a:tr>
              <a:tr h="0">
                <a:tc>
                  <a:txBody>
                    <a:bodyPr/>
                    <a:lstStyle/>
                    <a:p>
                      <a:pPr fontAlgn="t"/>
                      <a:r>
                        <a:rPr lang="en-GB">
                          <a:effectLst/>
                          <a:latin typeface="Times New Roman" panose="02020603050405020304" pitchFamily="18" charset="0"/>
                          <a:cs typeface="Times New Roman" panose="02020603050405020304" pitchFamily="18" charset="0"/>
                        </a:rPr>
                        <a:t>Temperature</a:t>
                      </a:r>
                    </a:p>
                  </a:txBody>
                  <a:tcPr/>
                </a:tc>
                <a:tc>
                  <a:txBody>
                    <a:bodyPr/>
                    <a:lstStyle/>
                    <a:p>
                      <a:pPr fontAlgn="t"/>
                      <a:r>
                        <a:rPr lang="en-GB">
                          <a:effectLst/>
                          <a:latin typeface="Times New Roman" panose="02020603050405020304" pitchFamily="18" charset="0"/>
                          <a:cs typeface="Times New Roman" panose="02020603050405020304" pitchFamily="18" charset="0"/>
                        </a:rPr>
                        <a:t>– 15 ~ +70 °C</a:t>
                      </a:r>
                    </a:p>
                  </a:txBody>
                  <a:tcPr/>
                </a:tc>
                <a:extLst>
                  <a:ext uri="{0D108BD9-81ED-4DB2-BD59-A6C34878D82A}">
                    <a16:rowId xmlns:a16="http://schemas.microsoft.com/office/drawing/2014/main" val="1508045904"/>
                  </a:ext>
                </a:extLst>
              </a:tr>
              <a:tr h="0">
                <a:tc>
                  <a:txBody>
                    <a:bodyPr/>
                    <a:lstStyle/>
                    <a:p>
                      <a:pPr fontAlgn="t"/>
                      <a:r>
                        <a:rPr lang="en-GB">
                          <a:effectLst/>
                          <a:latin typeface="Times New Roman" panose="02020603050405020304" pitchFamily="18" charset="0"/>
                          <a:cs typeface="Times New Roman" panose="02020603050405020304" pitchFamily="18" charset="0"/>
                        </a:rPr>
                        <a:t>Dimension</a:t>
                      </a:r>
                    </a:p>
                  </a:txBody>
                  <a:tcPr/>
                </a:tc>
                <a:tc>
                  <a:txBody>
                    <a:bodyPr/>
                    <a:lstStyle/>
                    <a:p>
                      <a:pPr fontAlgn="t"/>
                      <a:r>
                        <a:rPr lang="en-GB">
                          <a:effectLst/>
                          <a:latin typeface="Times New Roman" panose="02020603050405020304" pitchFamily="18" charset="0"/>
                          <a:cs typeface="Times New Roman" panose="02020603050405020304" pitchFamily="18" charset="0"/>
                        </a:rPr>
                        <a:t>32 x 24 </a:t>
                      </a:r>
                      <a:r>
                        <a:rPr lang="en-GB" err="1">
                          <a:effectLst/>
                          <a:latin typeface="Times New Roman" panose="02020603050405020304" pitchFamily="18" charset="0"/>
                          <a:cs typeface="Times New Roman" panose="02020603050405020304" pitchFamily="18" charset="0"/>
                        </a:rPr>
                        <a:t>mmscrew</a:t>
                      </a:r>
                      <a:r>
                        <a:rPr lang="en-GB">
                          <a:effectLst/>
                          <a:latin typeface="Times New Roman" panose="02020603050405020304" pitchFamily="18" charset="0"/>
                          <a:cs typeface="Times New Roman" panose="02020603050405020304" pitchFamily="18" charset="0"/>
                        </a:rPr>
                        <a:t>-screw 28 mm, M2</a:t>
                      </a:r>
                    </a:p>
                    <a:p>
                      <a:pPr fontAlgn="t"/>
                      <a:r>
                        <a:rPr lang="en-GB">
                          <a:effectLst/>
                          <a:latin typeface="Times New Roman" panose="02020603050405020304" pitchFamily="18" charset="0"/>
                          <a:cs typeface="Times New Roman" panose="02020603050405020304" pitchFamily="18" charset="0"/>
                        </a:rPr>
                        <a:t>Lens diameter: 23 mm</a:t>
                      </a:r>
                    </a:p>
                  </a:txBody>
                  <a:tcPr/>
                </a:tc>
                <a:extLst>
                  <a:ext uri="{0D108BD9-81ED-4DB2-BD59-A6C34878D82A}">
                    <a16:rowId xmlns:a16="http://schemas.microsoft.com/office/drawing/2014/main" val="3629973314"/>
                  </a:ext>
                </a:extLst>
              </a:tr>
            </a:tbl>
          </a:graphicData>
        </a:graphic>
      </p:graphicFrame>
    </p:spTree>
    <p:extLst>
      <p:ext uri="{BB962C8B-B14F-4D97-AF65-F5344CB8AC3E}">
        <p14:creationId xmlns:p14="http://schemas.microsoft.com/office/powerpoint/2010/main" val="29301345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DFFF5-9250-0E5C-2E23-316B7242EB3C}"/>
              </a:ext>
            </a:extLst>
          </p:cNvPr>
          <p:cNvSpPr>
            <a:spLocks noGrp="1"/>
          </p:cNvSpPr>
          <p:nvPr>
            <p:ph type="title"/>
          </p:nvPr>
        </p:nvSpPr>
        <p:spPr/>
        <p:txBody>
          <a:bodyPr>
            <a:normAutofit/>
          </a:bodyPr>
          <a:lstStyle/>
          <a:p>
            <a:r>
              <a:rPr lang="en-GB" sz="2000" b="1">
                <a:latin typeface="Times New Roman" panose="02020603050405020304" pitchFamily="18" charset="0"/>
                <a:cs typeface="Times New Roman" panose="02020603050405020304" pitchFamily="18" charset="0"/>
              </a:rPr>
              <a:t>Circuit Diagram</a:t>
            </a:r>
          </a:p>
        </p:txBody>
      </p:sp>
      <p:pic>
        <p:nvPicPr>
          <p:cNvPr id="3" name="Picture 3">
            <a:extLst>
              <a:ext uri="{FF2B5EF4-FFF2-40B4-BE49-F238E27FC236}">
                <a16:creationId xmlns:a16="http://schemas.microsoft.com/office/drawing/2014/main" id="{978C1245-0ED3-6311-73BB-2FDC32CD9775}"/>
              </a:ext>
            </a:extLst>
          </p:cNvPr>
          <p:cNvPicPr>
            <a:picLocks noChangeAspect="1"/>
          </p:cNvPicPr>
          <p:nvPr/>
        </p:nvPicPr>
        <p:blipFill>
          <a:blip r:embed="rId2"/>
          <a:stretch>
            <a:fillRect/>
          </a:stretch>
        </p:blipFill>
        <p:spPr>
          <a:xfrm>
            <a:off x="1385047" y="970998"/>
            <a:ext cx="6382310" cy="3957899"/>
          </a:xfrm>
          <a:prstGeom prst="rect">
            <a:avLst/>
          </a:prstGeom>
        </p:spPr>
      </p:pic>
    </p:spTree>
    <p:extLst>
      <p:ext uri="{BB962C8B-B14F-4D97-AF65-F5344CB8AC3E}">
        <p14:creationId xmlns:p14="http://schemas.microsoft.com/office/powerpoint/2010/main" val="38235708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0E9BB-C2B2-534E-CB8B-211D04155515}"/>
              </a:ext>
            </a:extLst>
          </p:cNvPr>
          <p:cNvSpPr>
            <a:spLocks noGrp="1"/>
          </p:cNvSpPr>
          <p:nvPr>
            <p:ph type="title"/>
          </p:nvPr>
        </p:nvSpPr>
        <p:spPr/>
        <p:txBody>
          <a:bodyPr>
            <a:normAutofit/>
          </a:bodyPr>
          <a:lstStyle/>
          <a:p>
            <a:r>
              <a:rPr lang="en-GB" sz="2000" b="1">
                <a:cs typeface="Calibri Light"/>
              </a:rPr>
              <a:t>Code</a:t>
            </a:r>
          </a:p>
        </p:txBody>
      </p:sp>
      <p:pic>
        <p:nvPicPr>
          <p:cNvPr id="3" name="Picture 3" descr="Graphical user interface, text, application, email&#10;&#10;Description automatically generated">
            <a:extLst>
              <a:ext uri="{FF2B5EF4-FFF2-40B4-BE49-F238E27FC236}">
                <a16:creationId xmlns:a16="http://schemas.microsoft.com/office/drawing/2014/main" id="{9594F5E4-DC66-FF8E-FC81-C356E69C6C8C}"/>
              </a:ext>
            </a:extLst>
          </p:cNvPr>
          <p:cNvPicPr>
            <a:picLocks noChangeAspect="1"/>
          </p:cNvPicPr>
          <p:nvPr/>
        </p:nvPicPr>
        <p:blipFill>
          <a:blip r:embed="rId2"/>
          <a:stretch>
            <a:fillRect/>
          </a:stretch>
        </p:blipFill>
        <p:spPr>
          <a:xfrm>
            <a:off x="939613" y="946292"/>
            <a:ext cx="7527099" cy="4094938"/>
          </a:xfrm>
          <a:prstGeom prst="rect">
            <a:avLst/>
          </a:prstGeom>
        </p:spPr>
      </p:pic>
    </p:spTree>
    <p:extLst>
      <p:ext uri="{BB962C8B-B14F-4D97-AF65-F5344CB8AC3E}">
        <p14:creationId xmlns:p14="http://schemas.microsoft.com/office/powerpoint/2010/main" val="7545550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00EECC-4B7E-FCC5-0F94-BD6996F39F1A}"/>
              </a:ext>
            </a:extLst>
          </p:cNvPr>
          <p:cNvSpPr>
            <a:spLocks noGrp="1"/>
          </p:cNvSpPr>
          <p:nvPr>
            <p:ph type="title"/>
          </p:nvPr>
        </p:nvSpPr>
        <p:spPr>
          <a:xfrm>
            <a:off x="628650" y="273844"/>
            <a:ext cx="7886700" cy="525730"/>
          </a:xfrm>
        </p:spPr>
        <p:txBody>
          <a:bodyPr>
            <a:normAutofit/>
          </a:bodyPr>
          <a:lstStyle/>
          <a:p>
            <a:r>
              <a:rPr lang="en-GB" sz="2000" b="1">
                <a:cs typeface="Calibri Light"/>
              </a:rPr>
              <a:t>Code 2</a:t>
            </a:r>
          </a:p>
        </p:txBody>
      </p:sp>
      <p:pic>
        <p:nvPicPr>
          <p:cNvPr id="3" name="Picture 3">
            <a:extLst>
              <a:ext uri="{FF2B5EF4-FFF2-40B4-BE49-F238E27FC236}">
                <a16:creationId xmlns:a16="http://schemas.microsoft.com/office/drawing/2014/main" id="{A11A0162-B6D2-3D88-7CD6-368A0EDC58CA}"/>
              </a:ext>
            </a:extLst>
          </p:cNvPr>
          <p:cNvPicPr>
            <a:picLocks noChangeAspect="1"/>
          </p:cNvPicPr>
          <p:nvPr/>
        </p:nvPicPr>
        <p:blipFill>
          <a:blip r:embed="rId2"/>
          <a:stretch>
            <a:fillRect/>
          </a:stretch>
        </p:blipFill>
        <p:spPr>
          <a:xfrm>
            <a:off x="1485900" y="863795"/>
            <a:ext cx="5797445" cy="4295480"/>
          </a:xfrm>
          <a:prstGeom prst="rect">
            <a:avLst/>
          </a:prstGeom>
        </p:spPr>
      </p:pic>
    </p:spTree>
    <p:extLst>
      <p:ext uri="{BB962C8B-B14F-4D97-AF65-F5344CB8AC3E}">
        <p14:creationId xmlns:p14="http://schemas.microsoft.com/office/powerpoint/2010/main" val="14105082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052C9-651C-5682-602D-AE9389BC6D39}"/>
              </a:ext>
            </a:extLst>
          </p:cNvPr>
          <p:cNvSpPr>
            <a:spLocks noGrp="1"/>
          </p:cNvSpPr>
          <p:nvPr>
            <p:ph type="title"/>
          </p:nvPr>
        </p:nvSpPr>
        <p:spPr/>
        <p:txBody>
          <a:bodyPr>
            <a:normAutofit/>
          </a:bodyPr>
          <a:lstStyle/>
          <a:p>
            <a:r>
              <a:rPr lang="en-GB" sz="2000" b="1">
                <a:cs typeface="Calibri Light"/>
              </a:rPr>
              <a:t>Code 3</a:t>
            </a:r>
          </a:p>
        </p:txBody>
      </p:sp>
      <p:pic>
        <p:nvPicPr>
          <p:cNvPr id="3" name="Picture 3">
            <a:extLst>
              <a:ext uri="{FF2B5EF4-FFF2-40B4-BE49-F238E27FC236}">
                <a16:creationId xmlns:a16="http://schemas.microsoft.com/office/drawing/2014/main" id="{B84A6B57-DF2E-2EB7-7E7F-0405EAC76DCF}"/>
              </a:ext>
            </a:extLst>
          </p:cNvPr>
          <p:cNvPicPr>
            <a:picLocks noChangeAspect="1"/>
          </p:cNvPicPr>
          <p:nvPr/>
        </p:nvPicPr>
        <p:blipFill>
          <a:blip r:embed="rId2"/>
          <a:stretch>
            <a:fillRect/>
          </a:stretch>
        </p:blipFill>
        <p:spPr>
          <a:xfrm>
            <a:off x="1663908" y="1182016"/>
            <a:ext cx="5441428" cy="3500869"/>
          </a:xfrm>
          <a:prstGeom prst="rect">
            <a:avLst/>
          </a:prstGeom>
        </p:spPr>
      </p:pic>
    </p:spTree>
    <p:extLst>
      <p:ext uri="{BB962C8B-B14F-4D97-AF65-F5344CB8AC3E}">
        <p14:creationId xmlns:p14="http://schemas.microsoft.com/office/powerpoint/2010/main" val="2381976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31"/>
          <p:cNvSpPr txBox="1">
            <a:spLocks noGrp="1"/>
          </p:cNvSpPr>
          <p:nvPr>
            <p:ph type="body" idx="1"/>
          </p:nvPr>
        </p:nvSpPr>
        <p:spPr>
          <a:xfrm>
            <a:off x="727650" y="1441200"/>
            <a:ext cx="7688700" cy="3231000"/>
          </a:xfrm>
          <a:prstGeom prst="rect">
            <a:avLst/>
          </a:prstGeom>
        </p:spPr>
        <p:txBody>
          <a:bodyPr spcFirstLastPara="1" wrap="square" lIns="91425" tIns="91425" rIns="91425" bIns="91425" anchor="t" anchorCtr="0">
            <a:noAutofit/>
          </a:bodyPr>
          <a:lstStyle/>
          <a:p>
            <a:pPr marL="0" indent="0">
              <a:buNone/>
            </a:pPr>
            <a:r>
              <a:rPr lang="en" sz="1200">
                <a:latin typeface="Times New Roman"/>
                <a:ea typeface="Times New Roman"/>
                <a:cs typeface="Times New Roman"/>
                <a:sym typeface="Times New Roman"/>
              </a:rPr>
              <a:t>Our hardware project will be to manufacture a shrimp feeding mechanism. I recognized what needed to be done by engaging with my project teammates, attending hardware project meetings, and conducting research. First, we drafted the proposal by explaining our problem and the suggested solution. Throughout those days, I learned about the technologies that we want to use to develop the system. </a:t>
            </a:r>
          </a:p>
          <a:p>
            <a:pPr marL="0" indent="0">
              <a:spcBef>
                <a:spcPts val="1200"/>
              </a:spcBef>
              <a:buNone/>
            </a:pPr>
            <a:r>
              <a:rPr lang="en" sz="1200">
                <a:latin typeface="Times New Roman"/>
                <a:ea typeface="Times New Roman"/>
                <a:cs typeface="Times New Roman"/>
                <a:sym typeface="Times New Roman"/>
              </a:rPr>
              <a:t>● Learning about </a:t>
            </a:r>
            <a:r>
              <a:rPr lang="en" sz="1200" err="1">
                <a:latin typeface="Times New Roman"/>
                <a:ea typeface="Times New Roman"/>
                <a:cs typeface="Times New Roman"/>
                <a:sym typeface="Times New Roman"/>
              </a:rPr>
              <a:t>relay,keypad</a:t>
            </a:r>
            <a:r>
              <a:rPr lang="en" sz="1200">
                <a:latin typeface="Times New Roman"/>
                <a:ea typeface="Times New Roman"/>
                <a:cs typeface="Times New Roman"/>
                <a:sym typeface="Times New Roman"/>
              </a:rPr>
              <a:t> and pH sensor </a:t>
            </a:r>
            <a:endParaRPr lang="en" sz="1200">
              <a:latin typeface="Times New Roman"/>
              <a:ea typeface="Times New Roman"/>
              <a:cs typeface="Times New Roman"/>
            </a:endParaRPr>
          </a:p>
          <a:p>
            <a:pPr marL="0" indent="0">
              <a:spcBef>
                <a:spcPts val="1200"/>
              </a:spcBef>
              <a:buNone/>
            </a:pPr>
            <a:r>
              <a:rPr lang="en" sz="1200">
                <a:latin typeface="Times New Roman"/>
                <a:ea typeface="Times New Roman"/>
                <a:cs typeface="Times New Roman"/>
                <a:sym typeface="Times New Roman"/>
              </a:rPr>
              <a:t>● Learning to simulate using Proteus </a:t>
            </a:r>
            <a:endParaRPr lang="en" sz="1200">
              <a:latin typeface="Times New Roman"/>
              <a:ea typeface="Times New Roman"/>
              <a:cs typeface="Times New Roman"/>
            </a:endParaRPr>
          </a:p>
          <a:p>
            <a:pPr marL="0" lvl="0" indent="0" algn="l" rtl="0">
              <a:spcBef>
                <a:spcPts val="1200"/>
              </a:spcBef>
              <a:spcAft>
                <a:spcPts val="0"/>
              </a:spcAft>
              <a:buNone/>
            </a:pPr>
            <a:r>
              <a:rPr lang="en" sz="1200">
                <a:latin typeface="Times New Roman"/>
                <a:ea typeface="Times New Roman"/>
                <a:cs typeface="Times New Roman"/>
                <a:sym typeface="Times New Roman"/>
              </a:rPr>
              <a:t>● Learning to do 3D animation</a:t>
            </a:r>
            <a:endParaRPr sz="1200">
              <a:latin typeface="Times New Roman"/>
              <a:ea typeface="Times New Roman"/>
              <a:cs typeface="Times New Roman"/>
              <a:sym typeface="Times New Roman"/>
            </a:endParaRPr>
          </a:p>
          <a:p>
            <a:pPr marL="171450" indent="-171450">
              <a:spcBef>
                <a:spcPts val="1200"/>
              </a:spcBef>
              <a:spcAft>
                <a:spcPts val="1200"/>
              </a:spcAft>
              <a:buChar char="•"/>
            </a:pPr>
            <a:r>
              <a:rPr lang="en" sz="1200">
                <a:latin typeface="Times New Roman"/>
                <a:ea typeface="Times New Roman"/>
                <a:cs typeface="Times New Roman"/>
                <a:sym typeface="Times New Roman"/>
              </a:rPr>
              <a:t> I have learnt about designing and coding a relay ,keypad and a pH </a:t>
            </a:r>
            <a:r>
              <a:rPr lang="en" sz="1200" err="1">
                <a:latin typeface="Times New Roman"/>
                <a:ea typeface="Times New Roman"/>
                <a:cs typeface="Times New Roman"/>
                <a:sym typeface="Times New Roman"/>
              </a:rPr>
              <a:t>sensor.learnt</a:t>
            </a:r>
            <a:r>
              <a:rPr lang="en" sz="1200">
                <a:latin typeface="Times New Roman"/>
                <a:ea typeface="Times New Roman"/>
                <a:cs typeface="Times New Roman"/>
                <a:sym typeface="Times New Roman"/>
              </a:rPr>
              <a:t> to use Proteus software to simulate the circuit. I too learnt to make 3D animations using Blender.</a:t>
            </a:r>
            <a:endParaRPr lang="en" sz="1200">
              <a:latin typeface="Times New Roman"/>
              <a:ea typeface="Times New Roman"/>
              <a:cs typeface="Times New Roman"/>
            </a:endParaRPr>
          </a:p>
          <a:p>
            <a:pPr marL="171450" indent="-171450">
              <a:spcBef>
                <a:spcPts val="1200"/>
              </a:spcBef>
              <a:spcAft>
                <a:spcPts val="1200"/>
              </a:spcAft>
            </a:pPr>
            <a:r>
              <a:rPr lang="en-US" sz="1200">
                <a:latin typeface="Times New Roman"/>
                <a:ea typeface="+mn-lt"/>
                <a:cs typeface="Times New Roman"/>
              </a:rPr>
              <a:t>In this time I have completed my work on this project.</a:t>
            </a:r>
            <a:endParaRPr lang="en" sz="1200">
              <a:ea typeface="+mn-lt"/>
              <a:cs typeface="+mn-lt"/>
            </a:endParaRPr>
          </a:p>
          <a:p>
            <a:pPr marL="171450" indent="-171450">
              <a:spcBef>
                <a:spcPts val="1200"/>
              </a:spcBef>
              <a:spcAft>
                <a:spcPts val="1200"/>
              </a:spcAft>
              <a:buChar char="•"/>
            </a:pPr>
            <a:endParaRPr lang="en" sz="1200">
              <a:latin typeface="Times New Roman"/>
              <a:ea typeface="Times New Roman"/>
              <a:cs typeface="Times New Roman"/>
            </a:endParaRPr>
          </a:p>
        </p:txBody>
      </p:sp>
      <p:sp>
        <p:nvSpPr>
          <p:cNvPr id="204" name="Google Shape;204;p31"/>
          <p:cNvSpPr txBox="1"/>
          <p:nvPr/>
        </p:nvSpPr>
        <p:spPr>
          <a:xfrm>
            <a:off x="727650" y="785275"/>
            <a:ext cx="4620000" cy="4311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200"/>
              </a:spcAft>
              <a:buNone/>
            </a:pPr>
            <a:r>
              <a:rPr lang="en" sz="1600" i="1">
                <a:solidFill>
                  <a:schemeClr val="accent1"/>
                </a:solidFill>
                <a:latin typeface="Raleway ExtraBold"/>
                <a:ea typeface="Raleway ExtraBold"/>
                <a:cs typeface="Raleway ExtraBold"/>
                <a:sym typeface="Raleway ExtraBold"/>
              </a:rPr>
              <a:t>Member 02: Megasuriya M.M.A.M.J- 204130H </a:t>
            </a:r>
            <a:endParaRPr sz="1800" i="1">
              <a:latin typeface="Raleway ExtraBold"/>
              <a:ea typeface="Raleway ExtraBold"/>
              <a:cs typeface="Raleway ExtraBold"/>
              <a:sym typeface="Raleway ExtraBold"/>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D85B66-A262-262F-5C10-AE2F20260DA8}"/>
              </a:ext>
            </a:extLst>
          </p:cNvPr>
          <p:cNvSpPr>
            <a:spLocks noGrp="1"/>
          </p:cNvSpPr>
          <p:nvPr>
            <p:ph type="title"/>
          </p:nvPr>
        </p:nvSpPr>
        <p:spPr>
          <a:xfrm>
            <a:off x="482600" y="241300"/>
            <a:ext cx="8178799" cy="851803"/>
          </a:xfrm>
        </p:spPr>
        <p:txBody>
          <a:bodyPr vert="horz" lIns="91440" tIns="45720" rIns="91440" bIns="45720" rtlCol="0" anchor="ctr">
            <a:normAutofit/>
          </a:bodyPr>
          <a:lstStyle/>
          <a:p>
            <a:pPr defTabSz="914400">
              <a:spcBef>
                <a:spcPct val="0"/>
              </a:spcBef>
            </a:pPr>
            <a:r>
              <a:rPr lang="en-US" sz="2700" u="sng" kern="1200">
                <a:solidFill>
                  <a:schemeClr val="tx1"/>
                </a:solidFill>
                <a:latin typeface="+mj-lt"/>
                <a:ea typeface="+mj-ea"/>
                <a:cs typeface="+mj-cs"/>
              </a:rPr>
              <a:t>Resposibilities</a:t>
            </a:r>
          </a:p>
        </p:txBody>
      </p:sp>
      <p:sp>
        <p:nvSpPr>
          <p:cNvPr id="3" name="Text Placeholder 2">
            <a:extLst>
              <a:ext uri="{FF2B5EF4-FFF2-40B4-BE49-F238E27FC236}">
                <a16:creationId xmlns:a16="http://schemas.microsoft.com/office/drawing/2014/main" id="{C01A1BCA-4092-0FCD-8005-D3ACA714B9DF}"/>
              </a:ext>
            </a:extLst>
          </p:cNvPr>
          <p:cNvSpPr>
            <a:spLocks noGrp="1"/>
          </p:cNvSpPr>
          <p:nvPr>
            <p:ph type="body" idx="1"/>
          </p:nvPr>
        </p:nvSpPr>
        <p:spPr>
          <a:xfrm>
            <a:off x="482600" y="1337235"/>
            <a:ext cx="8178799" cy="3295487"/>
          </a:xfrm>
        </p:spPr>
        <p:txBody>
          <a:bodyPr vert="horz" lIns="91440" tIns="45720" rIns="91440" bIns="45720" rtlCol="0">
            <a:normAutofit fontScale="92500" lnSpcReduction="10000"/>
          </a:bodyPr>
          <a:lstStyle/>
          <a:p>
            <a:pPr indent="-228600" defTabSz="914400">
              <a:lnSpc>
                <a:spcPct val="150000"/>
              </a:lnSpc>
              <a:spcAft>
                <a:spcPts val="600"/>
              </a:spcAft>
              <a:buFont typeface="Arial" panose="020B0604020202020204" pitchFamily="34" charset="0"/>
              <a:buChar char="•"/>
            </a:pPr>
            <a:r>
              <a:rPr lang="en-US" sz="1200">
                <a:latin typeface="Times New Roman"/>
                <a:cs typeface="Times New Roman"/>
              </a:rPr>
              <a:t>Learning pH sensor  ,relay, keypad and how it works</a:t>
            </a:r>
          </a:p>
          <a:p>
            <a:pPr indent="-228600" defTabSz="914400">
              <a:lnSpc>
                <a:spcPct val="150000"/>
              </a:lnSpc>
              <a:spcAft>
                <a:spcPts val="600"/>
              </a:spcAft>
              <a:buFont typeface="Arial" panose="020B0604020202020204" pitchFamily="34" charset="0"/>
              <a:buChar char="•"/>
            </a:pPr>
            <a:r>
              <a:rPr lang="en-US" sz="1200">
                <a:ea typeface="+mn-lt"/>
                <a:cs typeface="+mn-lt"/>
              </a:rPr>
              <a:t>Identifying the correct pins and components models</a:t>
            </a:r>
            <a:endParaRPr lang="en-US" sz="1200">
              <a:latin typeface="Times New Roman"/>
              <a:cs typeface="Times New Roman"/>
            </a:endParaRPr>
          </a:p>
          <a:p>
            <a:pPr indent="-228600" defTabSz="914400">
              <a:lnSpc>
                <a:spcPct val="150000"/>
              </a:lnSpc>
              <a:spcAft>
                <a:spcPts val="600"/>
              </a:spcAft>
              <a:buFont typeface="Arial" panose="020B0604020202020204" pitchFamily="34" charset="0"/>
              <a:buChar char="•"/>
            </a:pPr>
            <a:r>
              <a:rPr lang="en-US" sz="1200">
                <a:latin typeface="Times New Roman"/>
                <a:cs typeface="Times New Roman"/>
              </a:rPr>
              <a:t>Learning How to connect to pH sensor to atmega32 microcontroller</a:t>
            </a:r>
            <a:br>
              <a:rPr lang="en-US" sz="1200">
                <a:latin typeface="Times New Roman" panose="02020603050405020304" pitchFamily="18" charset="0"/>
                <a:cs typeface="Times New Roman" panose="02020603050405020304" pitchFamily="18" charset="0"/>
              </a:rPr>
            </a:br>
            <a:r>
              <a:rPr lang="en-US" sz="1200">
                <a:latin typeface="Times New Roman"/>
                <a:cs typeface="Times New Roman"/>
              </a:rPr>
              <a:t>Refer the code part of them</a:t>
            </a:r>
          </a:p>
          <a:p>
            <a:pPr indent="-228600" defTabSz="914400">
              <a:lnSpc>
                <a:spcPct val="150000"/>
              </a:lnSpc>
              <a:spcAft>
                <a:spcPts val="600"/>
              </a:spcAft>
              <a:buFont typeface="Arial" panose="020B0604020202020204" pitchFamily="34" charset="0"/>
              <a:buChar char="•"/>
            </a:pPr>
            <a:r>
              <a:rPr lang="en-US" sz="1200">
                <a:latin typeface="Times New Roman"/>
                <a:cs typeface="Times New Roman"/>
              </a:rPr>
              <a:t>Learning How to connect to relay to atmega32 microcontroller</a:t>
            </a:r>
            <a:br>
              <a:rPr lang="en-US" sz="1200">
                <a:latin typeface="Times New Roman" panose="02020603050405020304" pitchFamily="18" charset="0"/>
                <a:cs typeface="Times New Roman" panose="02020603050405020304" pitchFamily="18" charset="0"/>
              </a:rPr>
            </a:br>
            <a:r>
              <a:rPr lang="en-US" sz="1200">
                <a:latin typeface="Times New Roman"/>
                <a:cs typeface="Times New Roman"/>
              </a:rPr>
              <a:t>Refer the code part of them</a:t>
            </a:r>
          </a:p>
          <a:p>
            <a:pPr indent="-228600" defTabSz="914400">
              <a:lnSpc>
                <a:spcPct val="150000"/>
              </a:lnSpc>
              <a:spcAft>
                <a:spcPts val="600"/>
              </a:spcAft>
              <a:buFont typeface="Arial" panose="020B0604020202020204" pitchFamily="34" charset="0"/>
              <a:buChar char="•"/>
            </a:pPr>
            <a:r>
              <a:rPr lang="en-US" sz="1200">
                <a:latin typeface="Times New Roman"/>
                <a:cs typeface="Times New Roman"/>
              </a:rPr>
              <a:t>Learning How to connect to keypad to atmega32 microcontroller</a:t>
            </a:r>
            <a:br>
              <a:rPr lang="en-US" sz="1200">
                <a:latin typeface="Times New Roman" panose="02020603050405020304" pitchFamily="18" charset="0"/>
                <a:cs typeface="Times New Roman" panose="02020603050405020304" pitchFamily="18" charset="0"/>
              </a:rPr>
            </a:br>
            <a:r>
              <a:rPr lang="en-US" sz="1200">
                <a:latin typeface="Times New Roman"/>
                <a:cs typeface="Times New Roman"/>
              </a:rPr>
              <a:t>Refer the code part of them</a:t>
            </a:r>
          </a:p>
          <a:p>
            <a:pPr indent="-228600" defTabSz="914400">
              <a:lnSpc>
                <a:spcPct val="150000"/>
              </a:lnSpc>
              <a:spcAft>
                <a:spcPts val="600"/>
              </a:spcAft>
              <a:buFont typeface="Arial" panose="020B0604020202020204" pitchFamily="34" charset="0"/>
              <a:buChar char="•"/>
            </a:pPr>
            <a:r>
              <a:rPr lang="en-US" sz="1200">
                <a:latin typeface="Times New Roman"/>
                <a:cs typeface="Times New Roman"/>
              </a:rPr>
              <a:t>Do the simulations of pH sensor, relay and keypad </a:t>
            </a:r>
          </a:p>
          <a:p>
            <a:pPr indent="-228600" defTabSz="914400">
              <a:lnSpc>
                <a:spcPct val="150000"/>
              </a:lnSpc>
              <a:spcAft>
                <a:spcPts val="600"/>
              </a:spcAft>
              <a:buFont typeface="Arial" panose="020B0604020202020204" pitchFamily="34" charset="0"/>
              <a:buChar char="•"/>
            </a:pPr>
            <a:r>
              <a:rPr lang="en-US" sz="1200">
                <a:latin typeface="Times New Roman"/>
                <a:cs typeface="Times New Roman"/>
              </a:rPr>
              <a:t>Identifying devices needed to when connecting to those sensors to atmega32 microcontroller</a:t>
            </a:r>
          </a:p>
          <a:p>
            <a:pPr indent="-228600" defTabSz="914400">
              <a:lnSpc>
                <a:spcPct val="150000"/>
              </a:lnSpc>
              <a:spcAft>
                <a:spcPts val="600"/>
              </a:spcAft>
              <a:buFont typeface="Arial" panose="020B0604020202020204" pitchFamily="34" charset="0"/>
              <a:buChar char="•"/>
            </a:pPr>
            <a:r>
              <a:rPr lang="en-US" sz="1200">
                <a:latin typeface="Times New Roman"/>
                <a:cs typeface="Times New Roman"/>
              </a:rPr>
              <a:t>Learning to do 3D animations</a:t>
            </a:r>
          </a:p>
          <a:p>
            <a:pPr indent="-228600" defTabSz="914400">
              <a:lnSpc>
                <a:spcPct val="150000"/>
              </a:lnSpc>
              <a:spcAft>
                <a:spcPts val="600"/>
              </a:spcAft>
              <a:buFont typeface="Arial" panose="020B0604020202020204" pitchFamily="34" charset="0"/>
              <a:buChar char="•"/>
            </a:pPr>
            <a:endParaRPr lang="en-US" sz="12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515158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1354C-75F5-12D0-1A21-2751BACB2E12}"/>
              </a:ext>
            </a:extLst>
          </p:cNvPr>
          <p:cNvSpPr>
            <a:spLocks noGrp="1"/>
          </p:cNvSpPr>
          <p:nvPr>
            <p:ph type="title"/>
          </p:nvPr>
        </p:nvSpPr>
        <p:spPr>
          <a:xfrm>
            <a:off x="729450" y="278838"/>
            <a:ext cx="7688700" cy="535200"/>
          </a:xfrm>
        </p:spPr>
        <p:txBody>
          <a:bodyPr>
            <a:normAutofit fontScale="90000"/>
          </a:bodyPr>
          <a:lstStyle/>
          <a:p>
            <a:r>
              <a:rPr lang="en-US" b="1">
                <a:ea typeface="+mj-lt"/>
                <a:cs typeface="+mj-lt"/>
              </a:rPr>
              <a:t>Techniques</a:t>
            </a:r>
            <a:endParaRPr lang="en-US"/>
          </a:p>
        </p:txBody>
      </p:sp>
      <p:sp>
        <p:nvSpPr>
          <p:cNvPr id="3" name="Text Placeholder 2">
            <a:extLst>
              <a:ext uri="{FF2B5EF4-FFF2-40B4-BE49-F238E27FC236}">
                <a16:creationId xmlns:a16="http://schemas.microsoft.com/office/drawing/2014/main" id="{693BC4E7-B56A-44D0-C0A4-13F16A2AE7D6}"/>
              </a:ext>
            </a:extLst>
          </p:cNvPr>
          <p:cNvSpPr>
            <a:spLocks noGrp="1"/>
          </p:cNvSpPr>
          <p:nvPr>
            <p:ph type="body" idx="1"/>
          </p:nvPr>
        </p:nvSpPr>
        <p:spPr>
          <a:xfrm>
            <a:off x="729450" y="816813"/>
            <a:ext cx="7688700" cy="395787"/>
          </a:xfrm>
        </p:spPr>
        <p:txBody>
          <a:bodyPr>
            <a:normAutofit fontScale="92500" lnSpcReduction="20000"/>
          </a:bodyPr>
          <a:lstStyle/>
          <a:p>
            <a:pPr marL="285750" indent="-285750">
              <a:buFont typeface="Arial"/>
              <a:buChar char="●"/>
            </a:pPr>
            <a:r>
              <a:rPr lang="en-US" u="sng">
                <a:ea typeface="+mn-lt"/>
                <a:cs typeface="+mn-lt"/>
              </a:rPr>
              <a:t>PH sensor</a:t>
            </a:r>
            <a:r>
              <a:rPr lang="en-US">
                <a:ea typeface="+mn-lt"/>
                <a:cs typeface="+mn-lt"/>
              </a:rPr>
              <a:t> </a:t>
            </a:r>
            <a:endParaRPr lang="en-US"/>
          </a:p>
        </p:txBody>
      </p:sp>
      <p:sp>
        <p:nvSpPr>
          <p:cNvPr id="4" name="TextBox 3">
            <a:extLst>
              <a:ext uri="{FF2B5EF4-FFF2-40B4-BE49-F238E27FC236}">
                <a16:creationId xmlns:a16="http://schemas.microsoft.com/office/drawing/2014/main" id="{138B3FD0-93F7-D166-7D3E-10C0C36889B8}"/>
              </a:ext>
            </a:extLst>
          </p:cNvPr>
          <p:cNvSpPr txBox="1"/>
          <p:nvPr/>
        </p:nvSpPr>
        <p:spPr>
          <a:xfrm>
            <a:off x="731838" y="2446338"/>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l">
              <a:buFont typeface="Arial"/>
              <a:buChar char="•"/>
            </a:pPr>
            <a:r>
              <a:rPr lang="en-US" u="sng">
                <a:cs typeface="Calibri"/>
              </a:rPr>
              <a:t>Relay</a:t>
            </a:r>
          </a:p>
        </p:txBody>
      </p:sp>
      <p:sp>
        <p:nvSpPr>
          <p:cNvPr id="5" name="TextBox 4">
            <a:extLst>
              <a:ext uri="{FF2B5EF4-FFF2-40B4-BE49-F238E27FC236}">
                <a16:creationId xmlns:a16="http://schemas.microsoft.com/office/drawing/2014/main" id="{097CAAB6-09CF-680D-4581-DCC184E46A85}"/>
              </a:ext>
            </a:extLst>
          </p:cNvPr>
          <p:cNvSpPr txBox="1"/>
          <p:nvPr/>
        </p:nvSpPr>
        <p:spPr>
          <a:xfrm>
            <a:off x="1689100" y="1394619"/>
            <a:ext cx="7116762" cy="89011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en-US" sz="1200">
                <a:latin typeface="Times New Roman" panose="02020603050405020304" pitchFamily="18" charset="0"/>
                <a:ea typeface="+mn-lt"/>
                <a:cs typeface="Times New Roman" panose="02020603050405020304" pitchFamily="18" charset="0"/>
              </a:rPr>
              <a:t>PH sensor is used for </a:t>
            </a:r>
            <a:r>
              <a:rPr lang="en-US" sz="1200" err="1">
                <a:latin typeface="Times New Roman" panose="02020603050405020304" pitchFamily="18" charset="0"/>
                <a:ea typeface="+mn-lt"/>
                <a:cs typeface="Times New Roman" panose="02020603050405020304" pitchFamily="18" charset="0"/>
              </a:rPr>
              <a:t>masuring</a:t>
            </a:r>
            <a:r>
              <a:rPr lang="en-US" sz="1200">
                <a:latin typeface="Times New Roman" panose="02020603050405020304" pitchFamily="18" charset="0"/>
                <a:ea typeface="+mn-lt"/>
                <a:cs typeface="Times New Roman" panose="02020603050405020304" pitchFamily="18" charset="0"/>
              </a:rPr>
              <a:t> the </a:t>
            </a:r>
            <a:r>
              <a:rPr lang="en-US" sz="1200" err="1">
                <a:latin typeface="Times New Roman" panose="02020603050405020304" pitchFamily="18" charset="0"/>
                <a:ea typeface="+mn-lt"/>
                <a:cs typeface="Times New Roman" panose="02020603050405020304" pitchFamily="18" charset="0"/>
              </a:rPr>
              <a:t>ph</a:t>
            </a:r>
            <a:r>
              <a:rPr lang="en-US" sz="1200">
                <a:latin typeface="Times New Roman" panose="02020603050405020304" pitchFamily="18" charset="0"/>
                <a:ea typeface="+mn-lt"/>
                <a:cs typeface="Times New Roman" panose="02020603050405020304" pitchFamily="18" charset="0"/>
              </a:rPr>
              <a:t> value   in the pond.  </a:t>
            </a:r>
            <a:r>
              <a:rPr lang="en-US" sz="1200" err="1">
                <a:latin typeface="Times New Roman" panose="02020603050405020304" pitchFamily="18" charset="0"/>
                <a:ea typeface="+mn-lt"/>
                <a:cs typeface="Times New Roman" panose="02020603050405020304" pitchFamily="18" charset="0"/>
              </a:rPr>
              <a:t>ph</a:t>
            </a:r>
            <a:r>
              <a:rPr lang="en-US" sz="1200">
                <a:latin typeface="Times New Roman" panose="02020603050405020304" pitchFamily="18" charset="0"/>
                <a:ea typeface="+mn-lt"/>
                <a:cs typeface="Times New Roman" panose="02020603050405020304" pitchFamily="18" charset="0"/>
              </a:rPr>
              <a:t> </a:t>
            </a:r>
            <a:r>
              <a:rPr lang="en" sz="1200">
                <a:latin typeface="Times New Roman" panose="02020603050405020304" pitchFamily="18" charset="0"/>
                <a:ea typeface="+mn-lt"/>
                <a:cs typeface="Times New Roman" panose="02020603050405020304" pitchFamily="18" charset="0"/>
              </a:rPr>
              <a:t>value between 5 and 9 is  best for the </a:t>
            </a:r>
            <a:r>
              <a:rPr lang="en-US" sz="1200">
                <a:latin typeface="Times New Roman" panose="02020603050405020304" pitchFamily="18" charset="0"/>
                <a:ea typeface="+mn-lt"/>
                <a:cs typeface="Times New Roman" panose="02020603050405020304" pitchFamily="18" charset="0"/>
              </a:rPr>
              <a:t> </a:t>
            </a:r>
            <a:r>
              <a:rPr lang="en" sz="1200">
                <a:latin typeface="Times New Roman" panose="02020603050405020304" pitchFamily="18" charset="0"/>
                <a:ea typeface="+mn-lt"/>
                <a:cs typeface="Times New Roman" panose="02020603050405020304" pitchFamily="18" charset="0"/>
              </a:rPr>
              <a:t>survival of the shrimp.When the pH is less than 5 or higher  than 9, a message is sent over the </a:t>
            </a:r>
            <a:r>
              <a:rPr lang="en-US" sz="1200">
                <a:latin typeface="Times New Roman" panose="02020603050405020304" pitchFamily="18" charset="0"/>
                <a:ea typeface="+mn-lt"/>
                <a:cs typeface="Times New Roman" panose="02020603050405020304" pitchFamily="18" charset="0"/>
              </a:rPr>
              <a:t>  </a:t>
            </a:r>
            <a:endParaRPr lang="en-US" sz="1200">
              <a:latin typeface="Times New Roman" panose="02020603050405020304" pitchFamily="18" charset="0"/>
              <a:cs typeface="Times New Roman" panose="02020603050405020304" pitchFamily="18" charset="0"/>
            </a:endParaRPr>
          </a:p>
          <a:p>
            <a:pPr>
              <a:lnSpc>
                <a:spcPct val="150000"/>
              </a:lnSpc>
            </a:pPr>
            <a:r>
              <a:rPr lang="en" sz="1200">
                <a:latin typeface="Times New Roman" panose="02020603050405020304" pitchFamily="18" charset="0"/>
                <a:ea typeface="+mn-lt"/>
                <a:cs typeface="Times New Roman" panose="02020603050405020304" pitchFamily="18" charset="0"/>
              </a:rPr>
              <a:t>phone to inform the prawn that it is detrimental to its  survival.</a:t>
            </a:r>
            <a:r>
              <a:rPr lang="en-US" sz="1200">
                <a:latin typeface="Times New Roman" panose="02020603050405020304" pitchFamily="18" charset="0"/>
                <a:ea typeface="+mn-lt"/>
                <a:cs typeface="Times New Roman" panose="02020603050405020304" pitchFamily="18" charset="0"/>
              </a:rPr>
              <a:t>  </a:t>
            </a:r>
            <a:endParaRPr lang="en-US" sz="120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374418F8-2B71-6498-60BE-C598AC72FBDA}"/>
              </a:ext>
            </a:extLst>
          </p:cNvPr>
          <p:cNvSpPr txBox="1"/>
          <p:nvPr/>
        </p:nvSpPr>
        <p:spPr>
          <a:xfrm>
            <a:off x="1223964" y="2755900"/>
            <a:ext cx="6457949"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 sz="1200">
                <a:latin typeface="Times New Roman" panose="02020603050405020304" pitchFamily="18" charset="0"/>
                <a:ea typeface="+mn-lt"/>
                <a:cs typeface="Times New Roman" panose="02020603050405020304" pitchFamily="18" charset="0"/>
              </a:rPr>
              <a:t>The relay is used here to light the lamps around the pond.</a:t>
            </a:r>
            <a:endParaRPr lang="en-US" sz="120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43F6BC31-0BCE-A3CB-8CDC-F5A47D93B53C}"/>
              </a:ext>
            </a:extLst>
          </p:cNvPr>
          <p:cNvSpPr txBox="1"/>
          <p:nvPr/>
        </p:nvSpPr>
        <p:spPr>
          <a:xfrm>
            <a:off x="731838" y="3240088"/>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l">
              <a:buFont typeface="Arial"/>
              <a:buChar char="•"/>
            </a:pPr>
            <a:r>
              <a:rPr lang="en-US" u="sng"/>
              <a:t>Keypad</a:t>
            </a:r>
            <a:endParaRPr lang="en-US" u="sng">
              <a:cs typeface="Calibri"/>
            </a:endParaRPr>
          </a:p>
        </p:txBody>
      </p:sp>
      <p:sp>
        <p:nvSpPr>
          <p:cNvPr id="8" name="TextBox 7">
            <a:extLst>
              <a:ext uri="{FF2B5EF4-FFF2-40B4-BE49-F238E27FC236}">
                <a16:creationId xmlns:a16="http://schemas.microsoft.com/office/drawing/2014/main" id="{C8D63871-E263-DA94-7297-B2896066E006}"/>
              </a:ext>
            </a:extLst>
          </p:cNvPr>
          <p:cNvSpPr txBox="1"/>
          <p:nvPr/>
        </p:nvSpPr>
        <p:spPr>
          <a:xfrm>
            <a:off x="1406525" y="3668713"/>
            <a:ext cx="6870700" cy="61311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en" sz="1200">
                <a:latin typeface="Times New Roman"/>
                <a:ea typeface="+mn-lt"/>
                <a:cs typeface="Times New Roman"/>
              </a:rPr>
              <a:t>Here the keypad is used to enter input values such as the feeding time of the prawns and to end that feeding </a:t>
            </a:r>
            <a:r>
              <a:rPr lang="en" sz="1200" err="1">
                <a:latin typeface="Times New Roman"/>
                <a:ea typeface="+mn-lt"/>
                <a:cs typeface="Times New Roman"/>
              </a:rPr>
              <a:t>time,input</a:t>
            </a:r>
            <a:r>
              <a:rPr lang="en" sz="1200">
                <a:latin typeface="Times New Roman"/>
                <a:ea typeface="+mn-lt"/>
                <a:cs typeface="Times New Roman"/>
              </a:rPr>
              <a:t> the amount of </a:t>
            </a:r>
            <a:r>
              <a:rPr lang="en" sz="1200" err="1">
                <a:latin typeface="Times New Roman"/>
                <a:ea typeface="+mn-lt"/>
                <a:cs typeface="Times New Roman"/>
              </a:rPr>
              <a:t>food,activates</a:t>
            </a:r>
            <a:r>
              <a:rPr lang="en" sz="1200">
                <a:latin typeface="Times New Roman"/>
                <a:ea typeface="+mn-lt"/>
                <a:cs typeface="Times New Roman"/>
              </a:rPr>
              <a:t> lamps  turn  on and off.</a:t>
            </a:r>
            <a:endParaRPr lang="en-US" sz="1200">
              <a:latin typeface="Times New Roman"/>
              <a:ea typeface="+mn-lt"/>
              <a:cs typeface="Times New Roman"/>
            </a:endParaRPr>
          </a:p>
        </p:txBody>
      </p:sp>
    </p:spTree>
    <p:extLst>
      <p:ext uri="{BB962C8B-B14F-4D97-AF65-F5344CB8AC3E}">
        <p14:creationId xmlns:p14="http://schemas.microsoft.com/office/powerpoint/2010/main" val="11519245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63CE7E4-F0A7-D0EA-9776-D2729FAC37ED}"/>
              </a:ext>
            </a:extLst>
          </p:cNvPr>
          <p:cNvSpPr>
            <a:spLocks noGrp="1"/>
          </p:cNvSpPr>
          <p:nvPr>
            <p:ph type="body" idx="1"/>
          </p:nvPr>
        </p:nvSpPr>
        <p:spPr>
          <a:xfrm>
            <a:off x="729450" y="207674"/>
            <a:ext cx="7688700" cy="4132301"/>
          </a:xfrm>
        </p:spPr>
        <p:txBody>
          <a:bodyPr/>
          <a:lstStyle/>
          <a:p>
            <a:pPr marL="146050" indent="0">
              <a:buNone/>
            </a:pPr>
            <a:r>
              <a:rPr lang="en-GB" b="1">
                <a:latin typeface="Times New Roman" panose="02020603050405020304" pitchFamily="18" charset="0"/>
                <a:cs typeface="Times New Roman" panose="02020603050405020304" pitchFamily="18" charset="0"/>
              </a:rPr>
              <a:t>Content</a:t>
            </a:r>
          </a:p>
          <a:p>
            <a:pPr marL="146050" indent="0">
              <a:buNone/>
            </a:pPr>
            <a:endParaRPr lang="en-GB" sz="1600" b="1">
              <a:latin typeface="Times New Roman" panose="02020603050405020304" pitchFamily="18" charset="0"/>
              <a:ea typeface="+mn-lt"/>
              <a:cs typeface="Times New Roman" panose="02020603050405020304" pitchFamily="18" charset="0"/>
            </a:endParaRPr>
          </a:p>
          <a:p>
            <a:pPr marL="603250" indent="-457200">
              <a:lnSpc>
                <a:spcPct val="150000"/>
              </a:lnSpc>
              <a:buAutoNum type="arabicPeriod"/>
            </a:pPr>
            <a:r>
              <a:rPr lang="en-GB" sz="1600">
                <a:latin typeface="Times New Roman" panose="02020603050405020304" pitchFamily="18" charset="0"/>
                <a:ea typeface="+mn-lt"/>
                <a:cs typeface="Times New Roman" panose="02020603050405020304" pitchFamily="18" charset="0"/>
              </a:rPr>
              <a:t>Problem in Brief</a:t>
            </a:r>
          </a:p>
          <a:p>
            <a:pPr marL="603250" indent="-457200">
              <a:lnSpc>
                <a:spcPct val="150000"/>
              </a:lnSpc>
              <a:buAutoNum type="arabicPeriod"/>
            </a:pPr>
            <a:r>
              <a:rPr lang="en-GB" sz="1600">
                <a:latin typeface="Times New Roman" panose="02020603050405020304" pitchFamily="18" charset="0"/>
                <a:ea typeface="+mn-lt"/>
                <a:cs typeface="Times New Roman" panose="02020603050405020304" pitchFamily="18" charset="0"/>
              </a:rPr>
              <a:t>Aim and objectives</a:t>
            </a:r>
          </a:p>
          <a:p>
            <a:pPr marL="603250" indent="-457200">
              <a:lnSpc>
                <a:spcPct val="150000"/>
              </a:lnSpc>
              <a:buAutoNum type="arabicPeriod"/>
            </a:pPr>
            <a:r>
              <a:rPr lang="en-GB" sz="1600">
                <a:latin typeface="Times New Roman" panose="02020603050405020304" pitchFamily="18" charset="0"/>
                <a:ea typeface="+mn-lt"/>
                <a:cs typeface="Times New Roman" panose="02020603050405020304" pitchFamily="18" charset="0"/>
              </a:rPr>
              <a:t>Input -output diagram</a:t>
            </a:r>
          </a:p>
          <a:p>
            <a:pPr marL="603250" indent="-457200">
              <a:lnSpc>
                <a:spcPct val="150000"/>
              </a:lnSpc>
              <a:buAutoNum type="arabicPeriod"/>
            </a:pPr>
            <a:r>
              <a:rPr lang="en-GB" sz="1600">
                <a:latin typeface="Times New Roman" panose="02020603050405020304" pitchFamily="18" charset="0"/>
                <a:ea typeface="+mn-lt"/>
                <a:cs typeface="Times New Roman" panose="02020603050405020304" pitchFamily="18" charset="0"/>
              </a:rPr>
              <a:t>3D diagram</a:t>
            </a:r>
          </a:p>
          <a:p>
            <a:pPr marL="603250" indent="-457200">
              <a:lnSpc>
                <a:spcPct val="150000"/>
              </a:lnSpc>
              <a:buAutoNum type="arabicPeriod"/>
            </a:pPr>
            <a:r>
              <a:rPr lang="en-GB" sz="1600">
                <a:latin typeface="Times New Roman" panose="02020603050405020304" pitchFamily="18" charset="0"/>
                <a:ea typeface="+mn-lt"/>
                <a:cs typeface="Times New Roman" panose="02020603050405020304" pitchFamily="18" charset="0"/>
              </a:rPr>
              <a:t> Animation</a:t>
            </a:r>
            <a:endParaRPr lang="en-GB" sz="1600">
              <a:latin typeface="Times New Roman" panose="02020603050405020304" pitchFamily="18" charset="0"/>
              <a:cs typeface="Times New Roman" panose="02020603050405020304" pitchFamily="18" charset="0"/>
            </a:endParaRPr>
          </a:p>
          <a:p>
            <a:pPr marL="603250" indent="-457200">
              <a:lnSpc>
                <a:spcPct val="150000"/>
              </a:lnSpc>
              <a:buAutoNum type="arabicPeriod"/>
            </a:pPr>
            <a:r>
              <a:rPr lang="en-GB" sz="1600">
                <a:latin typeface="Times New Roman" panose="02020603050405020304" pitchFamily="18" charset="0"/>
                <a:ea typeface="+mn-lt"/>
                <a:cs typeface="Times New Roman" panose="02020603050405020304" pitchFamily="18" charset="0"/>
              </a:rPr>
              <a:t>Full Circuit</a:t>
            </a:r>
          </a:p>
          <a:p>
            <a:pPr marL="603250" indent="-457200">
              <a:lnSpc>
                <a:spcPct val="150000"/>
              </a:lnSpc>
              <a:buAutoNum type="arabicPeriod"/>
            </a:pPr>
            <a:r>
              <a:rPr lang="en-GB" sz="1600">
                <a:latin typeface="Times New Roman" panose="02020603050405020304" pitchFamily="18" charset="0"/>
                <a:ea typeface="+mn-lt"/>
                <a:cs typeface="Times New Roman" panose="02020603050405020304" pitchFamily="18" charset="0"/>
              </a:rPr>
              <a:t>Resources Required</a:t>
            </a:r>
          </a:p>
          <a:p>
            <a:pPr marL="603250" indent="-457200">
              <a:lnSpc>
                <a:spcPct val="150000"/>
              </a:lnSpc>
              <a:buAutoNum type="arabicPeriod"/>
            </a:pPr>
            <a:r>
              <a:rPr lang="en-GB" sz="1600">
                <a:latin typeface="Times New Roman" panose="02020603050405020304" pitchFamily="18" charset="0"/>
                <a:ea typeface="+mn-lt"/>
                <a:cs typeface="Times New Roman" panose="02020603050405020304" pitchFamily="18" charset="0"/>
              </a:rPr>
              <a:t>Cost Estimation</a:t>
            </a:r>
          </a:p>
          <a:p>
            <a:pPr marL="603250" indent="-457200">
              <a:lnSpc>
                <a:spcPct val="150000"/>
              </a:lnSpc>
              <a:buAutoNum type="arabicPeriod"/>
            </a:pPr>
            <a:r>
              <a:rPr lang="en-GB" sz="1600">
                <a:latin typeface="Times New Roman" panose="02020603050405020304" pitchFamily="18" charset="0"/>
                <a:ea typeface="+mn-lt"/>
                <a:cs typeface="Times New Roman" panose="02020603050405020304" pitchFamily="18" charset="0"/>
              </a:rPr>
              <a:t>Individual Contributions</a:t>
            </a:r>
          </a:p>
        </p:txBody>
      </p:sp>
    </p:spTree>
    <p:extLst>
      <p:ext uri="{BB962C8B-B14F-4D97-AF65-F5344CB8AC3E}">
        <p14:creationId xmlns:p14="http://schemas.microsoft.com/office/powerpoint/2010/main" val="38194254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E8E31-394C-D28A-3331-398F59095345}"/>
              </a:ext>
            </a:extLst>
          </p:cNvPr>
          <p:cNvSpPr>
            <a:spLocks noGrp="1"/>
          </p:cNvSpPr>
          <p:nvPr>
            <p:ph type="title"/>
          </p:nvPr>
        </p:nvSpPr>
        <p:spPr>
          <a:xfrm>
            <a:off x="482600" y="241300"/>
            <a:ext cx="8178799" cy="851803"/>
          </a:xfrm>
        </p:spPr>
        <p:txBody>
          <a:bodyPr vert="horz" lIns="91440" tIns="45720" rIns="91440" bIns="45720" rtlCol="0" anchor="ctr">
            <a:normAutofit/>
          </a:bodyPr>
          <a:lstStyle/>
          <a:p>
            <a:pPr defTabSz="914400">
              <a:spcBef>
                <a:spcPct val="0"/>
              </a:spcBef>
            </a:pPr>
            <a:r>
              <a:rPr lang="en-US" sz="2700" b="1">
                <a:ea typeface="+mj-lt"/>
                <a:cs typeface="+mj-lt"/>
              </a:rPr>
              <a:t>pH sensor</a:t>
            </a:r>
            <a:endParaRPr lang="en-US" b="1">
              <a:ea typeface="+mj-ea"/>
              <a:cs typeface="+mj-cs"/>
            </a:endParaRPr>
          </a:p>
        </p:txBody>
      </p:sp>
      <p:sp>
        <p:nvSpPr>
          <p:cNvPr id="3" name="Text Placeholder 2">
            <a:extLst>
              <a:ext uri="{FF2B5EF4-FFF2-40B4-BE49-F238E27FC236}">
                <a16:creationId xmlns:a16="http://schemas.microsoft.com/office/drawing/2014/main" id="{04AACBEB-8193-0C37-3C54-63C542936534}"/>
              </a:ext>
            </a:extLst>
          </p:cNvPr>
          <p:cNvSpPr>
            <a:spLocks noGrp="1"/>
          </p:cNvSpPr>
          <p:nvPr>
            <p:ph type="body" idx="1"/>
          </p:nvPr>
        </p:nvSpPr>
        <p:spPr>
          <a:xfrm>
            <a:off x="498257" y="1337235"/>
            <a:ext cx="8170970" cy="3044967"/>
          </a:xfrm>
        </p:spPr>
        <p:txBody>
          <a:bodyPr vert="horz" lIns="91440" tIns="45720" rIns="91440" bIns="45720" rtlCol="0">
            <a:normAutofit/>
          </a:bodyPr>
          <a:lstStyle/>
          <a:p>
            <a:pPr marL="228600" indent="0" defTabSz="914400">
              <a:buNone/>
            </a:pPr>
            <a:endParaRPr lang="en-US" sz="1600">
              <a:cs typeface="Calibri" panose="020F0502020204030204"/>
            </a:endParaRPr>
          </a:p>
        </p:txBody>
      </p:sp>
      <p:pic>
        <p:nvPicPr>
          <p:cNvPr id="4" name="Google Shape;212;p32" descr="A picture containing indoor&#10;&#10;Description automatically generated">
            <a:extLst>
              <a:ext uri="{FF2B5EF4-FFF2-40B4-BE49-F238E27FC236}">
                <a16:creationId xmlns:a16="http://schemas.microsoft.com/office/drawing/2014/main" id="{29182F96-D5C6-F29D-E3CF-EF55703B43D4}"/>
              </a:ext>
            </a:extLst>
          </p:cNvPr>
          <p:cNvPicPr preferRelativeResize="0"/>
          <p:nvPr/>
        </p:nvPicPr>
        <p:blipFill rotWithShape="1">
          <a:blip r:embed="rId2"/>
          <a:srcRect l="2699" r="962" b="-1"/>
          <a:stretch/>
        </p:blipFill>
        <p:spPr>
          <a:xfrm>
            <a:off x="440567" y="1337424"/>
            <a:ext cx="2763774" cy="1879092"/>
          </a:xfrm>
          <a:prstGeom prst="rect">
            <a:avLst/>
          </a:prstGeom>
          <a:noFill/>
        </p:spPr>
      </p:pic>
      <p:pic>
        <p:nvPicPr>
          <p:cNvPr id="5" name="Google Shape;213;p32" descr="Diagram&#10;&#10;Description automatically generated">
            <a:extLst>
              <a:ext uri="{FF2B5EF4-FFF2-40B4-BE49-F238E27FC236}">
                <a16:creationId xmlns:a16="http://schemas.microsoft.com/office/drawing/2014/main" id="{CBF4FDDF-9486-B766-50AF-BE4361B9B58E}"/>
              </a:ext>
            </a:extLst>
          </p:cNvPr>
          <p:cNvPicPr preferRelativeResize="0"/>
          <p:nvPr/>
        </p:nvPicPr>
        <p:blipFill rotWithShape="1">
          <a:blip r:embed="rId3"/>
          <a:srcRect l="7188" r="4449" b="2"/>
          <a:stretch/>
        </p:blipFill>
        <p:spPr>
          <a:xfrm>
            <a:off x="3352539" y="1340655"/>
            <a:ext cx="2444927" cy="2875532"/>
          </a:xfrm>
          <a:prstGeom prst="rect">
            <a:avLst/>
          </a:prstGeom>
          <a:noFill/>
        </p:spPr>
      </p:pic>
      <p:pic>
        <p:nvPicPr>
          <p:cNvPr id="6" name="Google Shape;211;p32" descr="Graphical user interface, diagram&#10;&#10;Description automatically generated">
            <a:extLst>
              <a:ext uri="{FF2B5EF4-FFF2-40B4-BE49-F238E27FC236}">
                <a16:creationId xmlns:a16="http://schemas.microsoft.com/office/drawing/2014/main" id="{70933766-D28D-8A8A-AD9B-2790BE20618A}"/>
              </a:ext>
            </a:extLst>
          </p:cNvPr>
          <p:cNvPicPr preferRelativeResize="0"/>
          <p:nvPr/>
        </p:nvPicPr>
        <p:blipFill rotWithShape="1">
          <a:blip r:embed="rId4"/>
          <a:srcRect l="24253" r="2" b="2"/>
          <a:stretch/>
        </p:blipFill>
        <p:spPr>
          <a:xfrm>
            <a:off x="5801517" y="1695134"/>
            <a:ext cx="2763773" cy="1879092"/>
          </a:xfrm>
          <a:prstGeom prst="rect">
            <a:avLst/>
          </a:prstGeom>
          <a:noFill/>
        </p:spPr>
      </p:pic>
      <p:sp>
        <p:nvSpPr>
          <p:cNvPr id="15" name="TextBox 14">
            <a:extLst>
              <a:ext uri="{FF2B5EF4-FFF2-40B4-BE49-F238E27FC236}">
                <a16:creationId xmlns:a16="http://schemas.microsoft.com/office/drawing/2014/main" id="{9EEB096F-250C-0C2D-CD54-133ADB50008D}"/>
              </a:ext>
            </a:extLst>
          </p:cNvPr>
          <p:cNvSpPr txBox="1"/>
          <p:nvPr/>
        </p:nvSpPr>
        <p:spPr>
          <a:xfrm>
            <a:off x="540580" y="4408017"/>
            <a:ext cx="7448289"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Times New Roman" panose="02020603050405020304" pitchFamily="18" charset="0"/>
                <a:cs typeface="Times New Roman" panose="02020603050405020304" pitchFamily="18" charset="0"/>
              </a:rPr>
              <a:t>Link for data sheet -</a:t>
            </a:r>
            <a:r>
              <a:rPr lang="en-US">
                <a:latin typeface="Times New Roman" panose="02020603050405020304" pitchFamily="18" charset="0"/>
                <a:cs typeface="Times New Roman" panose="02020603050405020304" pitchFamily="18" charset="0"/>
                <a:hlinkClick r:id="rId5"/>
              </a:rPr>
              <a:t>https://cdn.awsli.com.br/969/969921/</a:t>
            </a:r>
            <a:r>
              <a:rPr lang="en-US" err="1">
                <a:latin typeface="Times New Roman" panose="02020603050405020304" pitchFamily="18" charset="0"/>
                <a:cs typeface="Times New Roman" panose="02020603050405020304" pitchFamily="18" charset="0"/>
                <a:hlinkClick r:id="rId5"/>
              </a:rPr>
              <a:t>arquivos</a:t>
            </a:r>
            <a:r>
              <a:rPr lang="en-US">
                <a:latin typeface="Times New Roman" panose="02020603050405020304" pitchFamily="18" charset="0"/>
                <a:cs typeface="Times New Roman" panose="02020603050405020304" pitchFamily="18" charset="0"/>
                <a:hlinkClick r:id="rId5"/>
              </a:rPr>
              <a:t>/ph-sensor-ph-4502c.pdf</a:t>
            </a:r>
            <a:endParaRPr lang="en-US">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263088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8">
            <a:extLst>
              <a:ext uri="{FF2B5EF4-FFF2-40B4-BE49-F238E27FC236}">
                <a16:creationId xmlns:a16="http://schemas.microsoft.com/office/drawing/2014/main" id="{D1D34770-47A8-402C-AF23-2B653F2D88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3"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0894BCF-37B4-6A92-4139-9B5BD5B0982A}"/>
              </a:ext>
            </a:extLst>
          </p:cNvPr>
          <p:cNvSpPr>
            <a:spLocks noGrp="1"/>
          </p:cNvSpPr>
          <p:nvPr>
            <p:ph type="title"/>
          </p:nvPr>
        </p:nvSpPr>
        <p:spPr>
          <a:xfrm>
            <a:off x="448999" y="212768"/>
            <a:ext cx="4501582" cy="689132"/>
          </a:xfrm>
        </p:spPr>
        <p:txBody>
          <a:bodyPr vert="horz" lIns="91440" tIns="45720" rIns="91440" bIns="45720" rtlCol="0" anchor="ctr">
            <a:normAutofit/>
          </a:bodyPr>
          <a:lstStyle/>
          <a:p>
            <a:pPr defTabSz="914400">
              <a:spcBef>
                <a:spcPct val="0"/>
              </a:spcBef>
            </a:pPr>
            <a:r>
              <a:rPr lang="en-US" sz="3000" u="sng"/>
              <a:t>Specifications of pH sensor</a:t>
            </a:r>
          </a:p>
        </p:txBody>
      </p:sp>
      <p:sp>
        <p:nvSpPr>
          <p:cNvPr id="4" name="Google Shape;220;p33">
            <a:extLst>
              <a:ext uri="{FF2B5EF4-FFF2-40B4-BE49-F238E27FC236}">
                <a16:creationId xmlns:a16="http://schemas.microsoft.com/office/drawing/2014/main" id="{2415CC7A-A9B2-05BE-78E3-307794B62551}"/>
              </a:ext>
            </a:extLst>
          </p:cNvPr>
          <p:cNvSpPr txBox="1"/>
          <p:nvPr/>
        </p:nvSpPr>
        <p:spPr>
          <a:xfrm>
            <a:off x="604650" y="901900"/>
            <a:ext cx="4501582" cy="4028832"/>
          </a:xfrm>
          <a:prstGeom prst="rect">
            <a:avLst/>
          </a:prstGeom>
        </p:spPr>
        <p:txBody>
          <a:bodyPr spcFirstLastPara="1" vert="horz" lIns="91440" tIns="45720" rIns="91440" bIns="45720" rtlCol="0" anchorCtr="0">
            <a:noAutofit/>
          </a:bodyPr>
          <a:lstStyle/>
          <a:p>
            <a:pPr marL="171450" indent="-228600">
              <a:lnSpc>
                <a:spcPct val="90000"/>
              </a:lnSpc>
              <a:spcBef>
                <a:spcPts val="1200"/>
              </a:spcBef>
              <a:buFont typeface="Arial" panose="020B0604020202020204" pitchFamily="34" charset="0"/>
              <a:buChar char="•"/>
            </a:pPr>
            <a:r>
              <a:rPr lang="en-US" sz="1200" dirty="0"/>
              <a:t>Module-PH4502C PH Meter</a:t>
            </a:r>
          </a:p>
          <a:p>
            <a:pPr marL="171450" indent="-228600">
              <a:lnSpc>
                <a:spcPct val="90000"/>
              </a:lnSpc>
              <a:spcBef>
                <a:spcPts val="1200"/>
              </a:spcBef>
              <a:buFont typeface="Arial" panose="020B0604020202020204" pitchFamily="34" charset="0"/>
              <a:buChar char="•"/>
            </a:pPr>
            <a:r>
              <a:rPr lang="en-US" sz="1200" dirty="0"/>
              <a:t> Heating voltage: 5±0.2V (AC -• DC)</a:t>
            </a:r>
          </a:p>
          <a:p>
            <a:pPr marL="171450" indent="-228600">
              <a:lnSpc>
                <a:spcPct val="90000"/>
              </a:lnSpc>
              <a:spcBef>
                <a:spcPts val="1200"/>
              </a:spcBef>
              <a:buFont typeface="Arial" panose="020B0604020202020204" pitchFamily="34" charset="0"/>
              <a:buChar char="•"/>
            </a:pPr>
            <a:r>
              <a:rPr lang="en-US" sz="1200" dirty="0"/>
              <a:t>Working current: 5-10mA</a:t>
            </a:r>
          </a:p>
          <a:p>
            <a:pPr marL="171450" indent="-228600">
              <a:lnSpc>
                <a:spcPct val="90000"/>
              </a:lnSpc>
              <a:spcBef>
                <a:spcPts val="1200"/>
              </a:spcBef>
              <a:buFont typeface="Arial" panose="020B0604020202020204" pitchFamily="34" charset="0"/>
              <a:buChar char="•"/>
            </a:pPr>
            <a:r>
              <a:rPr lang="en-US" sz="1200" dirty="0"/>
              <a:t>The detection concentration range: PH0-14</a:t>
            </a:r>
          </a:p>
          <a:p>
            <a:pPr marL="171450" indent="-228600">
              <a:lnSpc>
                <a:spcPct val="90000"/>
              </a:lnSpc>
              <a:spcBef>
                <a:spcPts val="1200"/>
              </a:spcBef>
              <a:buFont typeface="Arial" panose="020B0604020202020204" pitchFamily="34" charset="0"/>
              <a:buChar char="•"/>
            </a:pPr>
            <a:r>
              <a:rPr lang="en-US" sz="1200" dirty="0"/>
              <a:t>The detection range of temperature: 0-60 centigrade</a:t>
            </a:r>
            <a:br>
              <a:rPr lang="en-US" sz="1200" dirty="0"/>
            </a:br>
            <a:r>
              <a:rPr lang="en-US" sz="1200" dirty="0"/>
              <a:t>The response time: ≤ 5S</a:t>
            </a:r>
          </a:p>
          <a:p>
            <a:pPr marL="171450" indent="-228600">
              <a:lnSpc>
                <a:spcPct val="90000"/>
              </a:lnSpc>
              <a:spcBef>
                <a:spcPts val="1200"/>
              </a:spcBef>
              <a:buFont typeface="Arial" panose="020B0604020202020204" pitchFamily="34" charset="0"/>
              <a:buChar char="•"/>
            </a:pPr>
            <a:r>
              <a:rPr lang="en-US" sz="1200" dirty="0"/>
              <a:t>Stability time: ≤ 60S</a:t>
            </a:r>
          </a:p>
          <a:p>
            <a:pPr marL="171450" indent="-228600">
              <a:lnSpc>
                <a:spcPct val="90000"/>
              </a:lnSpc>
              <a:spcBef>
                <a:spcPts val="1200"/>
              </a:spcBef>
              <a:buFont typeface="Arial" panose="020B0604020202020204" pitchFamily="34" charset="0"/>
              <a:buChar char="•"/>
            </a:pPr>
            <a:r>
              <a:rPr lang="en-US" sz="1200" dirty="0"/>
              <a:t>Power consumption: ≤ 0.5W</a:t>
            </a:r>
          </a:p>
          <a:p>
            <a:pPr marL="171450" indent="-228600">
              <a:lnSpc>
                <a:spcPct val="90000"/>
              </a:lnSpc>
              <a:spcBef>
                <a:spcPts val="1200"/>
              </a:spcBef>
              <a:buFont typeface="Arial" panose="020B0604020202020204" pitchFamily="34" charset="0"/>
              <a:buChar char="•"/>
            </a:pPr>
            <a:r>
              <a:rPr lang="en-US" sz="1200" dirty="0"/>
              <a:t>The working temperature: -10~50 centigrade (the nominal temperature 20 centigrade)</a:t>
            </a:r>
          </a:p>
          <a:p>
            <a:pPr marL="171450" indent="-228600">
              <a:lnSpc>
                <a:spcPct val="90000"/>
              </a:lnSpc>
              <a:spcBef>
                <a:spcPts val="1200"/>
              </a:spcBef>
              <a:buFont typeface="Arial" panose="020B0604020202020204" pitchFamily="34" charset="0"/>
              <a:buChar char="•"/>
            </a:pPr>
            <a:r>
              <a:rPr lang="en-US" sz="1200" dirty="0"/>
              <a:t>Working humidity: 95%RH (nominal humidity 65%RH)</a:t>
            </a:r>
          </a:p>
          <a:p>
            <a:pPr marL="171450" indent="-228600">
              <a:lnSpc>
                <a:spcPct val="90000"/>
              </a:lnSpc>
              <a:spcBef>
                <a:spcPts val="1200"/>
              </a:spcBef>
              <a:buFont typeface="Arial" panose="020B0604020202020204" pitchFamily="34" charset="0"/>
              <a:buChar char="•"/>
            </a:pPr>
            <a:r>
              <a:rPr lang="en-US" sz="1200" dirty="0"/>
              <a:t>Service life: 3 years</a:t>
            </a:r>
          </a:p>
          <a:p>
            <a:pPr marL="171450" indent="-228600">
              <a:lnSpc>
                <a:spcPct val="90000"/>
              </a:lnSpc>
              <a:spcBef>
                <a:spcPts val="1200"/>
              </a:spcBef>
              <a:buFont typeface="Arial" panose="020B0604020202020204" pitchFamily="34" charset="0"/>
              <a:buChar char="•"/>
            </a:pPr>
            <a:r>
              <a:rPr lang="en-US" sz="1200" dirty="0"/>
              <a:t>Size: 42mm x 32mm x 20mm</a:t>
            </a:r>
            <a:br>
              <a:rPr lang="en-US" sz="1200" dirty="0"/>
            </a:br>
            <a:endParaRPr lang="en-US" sz="1200" dirty="0"/>
          </a:p>
        </p:txBody>
      </p:sp>
      <p:pic>
        <p:nvPicPr>
          <p:cNvPr id="3" name="Google Shape;212;p32" descr="A picture containing indoor&#10;&#10;Description automatically generated">
            <a:extLst>
              <a:ext uri="{FF2B5EF4-FFF2-40B4-BE49-F238E27FC236}">
                <a16:creationId xmlns:a16="http://schemas.microsoft.com/office/drawing/2014/main" id="{E08976B4-FD2D-A4F4-5354-4F4BA4245FFE}"/>
              </a:ext>
            </a:extLst>
          </p:cNvPr>
          <p:cNvPicPr preferRelativeResize="0"/>
          <p:nvPr/>
        </p:nvPicPr>
        <p:blipFill rotWithShape="1">
          <a:blip r:embed="rId3"/>
          <a:srcRect l="27025" r="25292" b="2"/>
          <a:stretch/>
        </p:blipFill>
        <p:spPr>
          <a:xfrm>
            <a:off x="5399580" y="10"/>
            <a:ext cx="3744420" cy="5143490"/>
          </a:xfrm>
          <a:prstGeom prst="rect">
            <a:avLst/>
          </a:prstGeom>
          <a:noFill/>
          <a:effectLst/>
        </p:spPr>
      </p:pic>
    </p:spTree>
    <p:extLst>
      <p:ext uri="{BB962C8B-B14F-4D97-AF65-F5344CB8AC3E}">
        <p14:creationId xmlns:p14="http://schemas.microsoft.com/office/powerpoint/2010/main" val="290726457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26"/>
        <p:cNvGrpSpPr/>
        <p:nvPr/>
      </p:nvGrpSpPr>
      <p:grpSpPr>
        <a:xfrm>
          <a:off x="0" y="0"/>
          <a:ext cx="0" cy="0"/>
          <a:chOff x="0" y="0"/>
          <a:chExt cx="0" cy="0"/>
        </a:xfrm>
      </p:grpSpPr>
      <p:sp>
        <p:nvSpPr>
          <p:cNvPr id="227" name="Google Shape;227;p34"/>
          <p:cNvSpPr txBox="1">
            <a:spLocks noGrp="1"/>
          </p:cNvSpPr>
          <p:nvPr>
            <p:ph type="title"/>
          </p:nvPr>
        </p:nvSpPr>
        <p:spPr>
          <a:xfrm>
            <a:off x="742950" y="253746"/>
            <a:ext cx="7658100" cy="809244"/>
          </a:xfrm>
          <a:prstGeom prst="rect">
            <a:avLst/>
          </a:prstGeom>
        </p:spPr>
        <p:txBody>
          <a:bodyPr spcFirstLastPara="1" vert="horz" lIns="91440" tIns="45720" rIns="91440" bIns="45720" rtlCol="0" anchor="b" anchorCtr="0">
            <a:normAutofit/>
          </a:bodyPr>
          <a:lstStyle/>
          <a:p>
            <a:pPr marL="0" lvl="0" indent="0" algn="ctr" defTabSz="914400">
              <a:spcBef>
                <a:spcPct val="0"/>
              </a:spcBef>
              <a:spcAft>
                <a:spcPts val="0"/>
              </a:spcAft>
            </a:pPr>
            <a:r>
              <a:rPr lang="en-US" sz="4100">
                <a:latin typeface="Times New Roman" panose="02020603050405020304" pitchFamily="18" charset="0"/>
                <a:cs typeface="Times New Roman" panose="02020603050405020304" pitchFamily="18" charset="0"/>
              </a:rPr>
              <a:t>Relay circuit</a:t>
            </a:r>
          </a:p>
        </p:txBody>
      </p:sp>
      <p:pic>
        <p:nvPicPr>
          <p:cNvPr id="230" name="Google Shape;230;p34"/>
          <p:cNvPicPr preferRelativeResize="0"/>
          <p:nvPr/>
        </p:nvPicPr>
        <p:blipFill>
          <a:blip r:embed="rId3"/>
          <a:stretch>
            <a:fillRect/>
          </a:stretch>
        </p:blipFill>
        <p:spPr>
          <a:xfrm>
            <a:off x="488437" y="2056797"/>
            <a:ext cx="3712599" cy="2468880"/>
          </a:xfrm>
          <a:prstGeom prst="rect">
            <a:avLst/>
          </a:prstGeom>
          <a:noFill/>
        </p:spPr>
      </p:pic>
      <p:pic>
        <p:nvPicPr>
          <p:cNvPr id="229" name="Google Shape;229;p34"/>
          <p:cNvPicPr preferRelativeResize="0"/>
          <p:nvPr/>
        </p:nvPicPr>
        <p:blipFill>
          <a:blip r:embed="rId4"/>
          <a:stretch>
            <a:fillRect/>
          </a:stretch>
        </p:blipFill>
        <p:spPr>
          <a:xfrm>
            <a:off x="4933887" y="2285685"/>
            <a:ext cx="3730752" cy="2014606"/>
          </a:xfrm>
          <a:prstGeom prst="rect">
            <a:avLst/>
          </a:prstGeom>
          <a:noFill/>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F9775-3E8F-C369-6C24-CFB6ABDD84A1}"/>
              </a:ext>
            </a:extLst>
          </p:cNvPr>
          <p:cNvSpPr>
            <a:spLocks noGrp="1"/>
          </p:cNvSpPr>
          <p:nvPr>
            <p:ph type="title"/>
          </p:nvPr>
        </p:nvSpPr>
        <p:spPr>
          <a:xfrm>
            <a:off x="482600" y="241300"/>
            <a:ext cx="8178799" cy="851803"/>
          </a:xfrm>
        </p:spPr>
        <p:txBody>
          <a:bodyPr vert="horz" lIns="91440" tIns="45720" rIns="91440" bIns="45720" rtlCol="0" anchor="ctr">
            <a:normAutofit/>
          </a:bodyPr>
          <a:lstStyle/>
          <a:p>
            <a:pPr defTabSz="914400">
              <a:spcBef>
                <a:spcPct val="0"/>
              </a:spcBef>
            </a:pPr>
            <a:r>
              <a:rPr lang="en-US" sz="2700" u="sng" kern="1200">
                <a:solidFill>
                  <a:schemeClr val="tx1"/>
                </a:solidFill>
                <a:latin typeface="Times New Roman" panose="02020603050405020304" pitchFamily="18" charset="0"/>
                <a:cs typeface="Times New Roman" panose="02020603050405020304" pitchFamily="18" charset="0"/>
              </a:rPr>
              <a:t>Specifications of relay</a:t>
            </a:r>
            <a:endParaRPr lang="en-US" sz="2700" kern="1200">
              <a:solidFill>
                <a:schemeClr val="tx1"/>
              </a:solidFill>
              <a:latin typeface="Times New Roman" panose="02020603050405020304" pitchFamily="18" charset="0"/>
              <a:cs typeface="Times New Roman" panose="02020603050405020304" pitchFamily="18" charset="0"/>
            </a:endParaRPr>
          </a:p>
        </p:txBody>
      </p:sp>
      <p:sp>
        <p:nvSpPr>
          <p:cNvPr id="25" name="Text Placeholder 2">
            <a:extLst>
              <a:ext uri="{FF2B5EF4-FFF2-40B4-BE49-F238E27FC236}">
                <a16:creationId xmlns:a16="http://schemas.microsoft.com/office/drawing/2014/main" id="{625E506A-0C90-54B2-2CBE-D190F08C9204}"/>
              </a:ext>
            </a:extLst>
          </p:cNvPr>
          <p:cNvSpPr>
            <a:spLocks noGrp="1"/>
          </p:cNvSpPr>
          <p:nvPr>
            <p:ph type="body" idx="1"/>
          </p:nvPr>
        </p:nvSpPr>
        <p:spPr>
          <a:xfrm>
            <a:off x="482600" y="1337235"/>
            <a:ext cx="8178799" cy="3295487"/>
          </a:xfrm>
        </p:spPr>
        <p:txBody>
          <a:bodyPr vert="horz" lIns="91440" tIns="45720" rIns="91440" bIns="45720" rtlCol="0">
            <a:normAutofit/>
          </a:bodyPr>
          <a:lstStyle/>
          <a:p>
            <a:pPr indent="-228600" defTabSz="914400">
              <a:lnSpc>
                <a:spcPct val="150000"/>
              </a:lnSpc>
              <a:spcAft>
                <a:spcPts val="600"/>
              </a:spcAft>
              <a:buFont typeface="Arial" panose="020B0604020202020204" pitchFamily="34" charset="0"/>
              <a:buChar char="•"/>
            </a:pPr>
            <a:r>
              <a:rPr lang="en-US" sz="1200">
                <a:latin typeface="Times New Roman" panose="02020603050405020304" pitchFamily="18" charset="0"/>
                <a:cs typeface="Times New Roman" panose="02020603050405020304" pitchFamily="18" charset="0"/>
              </a:rPr>
              <a:t>Trigger Voltage (Voltage across coil) : 5V DC</a:t>
            </a:r>
          </a:p>
          <a:p>
            <a:pPr indent="-228600" defTabSz="914400">
              <a:lnSpc>
                <a:spcPct val="150000"/>
              </a:lnSpc>
              <a:spcAft>
                <a:spcPts val="600"/>
              </a:spcAft>
              <a:buFont typeface="Arial" panose="020B0604020202020204" pitchFamily="34" charset="0"/>
              <a:buChar char="•"/>
            </a:pPr>
            <a:r>
              <a:rPr lang="en-US" sz="1200">
                <a:latin typeface="Times New Roman" panose="02020603050405020304" pitchFamily="18" charset="0"/>
                <a:cs typeface="Times New Roman" panose="02020603050405020304" pitchFamily="18" charset="0"/>
              </a:rPr>
              <a:t>Trigger Current (Nominal current) : 70mA</a:t>
            </a:r>
          </a:p>
          <a:p>
            <a:pPr indent="-228600" defTabSz="914400">
              <a:lnSpc>
                <a:spcPct val="150000"/>
              </a:lnSpc>
              <a:spcAft>
                <a:spcPts val="600"/>
              </a:spcAft>
              <a:buFont typeface="Arial" panose="020B0604020202020204" pitchFamily="34" charset="0"/>
              <a:buChar char="•"/>
            </a:pPr>
            <a:r>
              <a:rPr lang="en-US" sz="1200">
                <a:latin typeface="Times New Roman" panose="02020603050405020304" pitchFamily="18" charset="0"/>
                <a:cs typeface="Times New Roman" panose="02020603050405020304" pitchFamily="18" charset="0"/>
              </a:rPr>
              <a:t>Maximum current: 10A </a:t>
            </a:r>
          </a:p>
          <a:p>
            <a:pPr marL="488950" indent="-228600" defTabSz="914400">
              <a:lnSpc>
                <a:spcPct val="150000"/>
              </a:lnSpc>
              <a:spcAft>
                <a:spcPts val="600"/>
              </a:spcAft>
              <a:buFont typeface="Arial" panose="020B0604020202020204" pitchFamily="34" charset="0"/>
              <a:buChar char="•"/>
            </a:pPr>
            <a:r>
              <a:rPr lang="en-US" sz="1200">
                <a:latin typeface="Times New Roman" panose="02020603050405020304" pitchFamily="18" charset="0"/>
                <a:cs typeface="Times New Roman" panose="02020603050405020304" pitchFamily="18" charset="0"/>
              </a:rPr>
              <a:t>Compact 5-pin configuration with plastic </a:t>
            </a:r>
            <a:r>
              <a:rPr lang="en-US" sz="1200" err="1">
                <a:latin typeface="Times New Roman" panose="02020603050405020304" pitchFamily="18" charset="0"/>
                <a:cs typeface="Times New Roman" panose="02020603050405020304" pitchFamily="18" charset="0"/>
              </a:rPr>
              <a:t>moulding</a:t>
            </a:r>
            <a:endParaRPr lang="en-US" sz="1200">
              <a:latin typeface="Times New Roman" panose="02020603050405020304" pitchFamily="18" charset="0"/>
              <a:cs typeface="Times New Roman" panose="02020603050405020304" pitchFamily="18" charset="0"/>
            </a:endParaRPr>
          </a:p>
          <a:p>
            <a:pPr indent="-228600" defTabSz="914400">
              <a:lnSpc>
                <a:spcPct val="150000"/>
              </a:lnSpc>
              <a:spcAft>
                <a:spcPts val="600"/>
              </a:spcAft>
              <a:buFont typeface="Arial" panose="020B0604020202020204" pitchFamily="34" charset="0"/>
              <a:buChar char="•"/>
            </a:pPr>
            <a:r>
              <a:rPr lang="en-US" sz="1200">
                <a:latin typeface="Times New Roman" panose="02020603050405020304" pitchFamily="18" charset="0"/>
                <a:cs typeface="Times New Roman" panose="02020603050405020304" pitchFamily="18" charset="0"/>
              </a:rPr>
              <a:t>Operating time: 10msec Release time: 5msec</a:t>
            </a:r>
          </a:p>
          <a:p>
            <a:pPr indent="-228600" defTabSz="914400">
              <a:lnSpc>
                <a:spcPct val="150000"/>
              </a:lnSpc>
              <a:spcAft>
                <a:spcPts val="600"/>
              </a:spcAft>
              <a:buFont typeface="Arial" panose="020B0604020202020204" pitchFamily="34" charset="0"/>
              <a:buChar char="•"/>
            </a:pPr>
            <a:r>
              <a:rPr lang="en-US" sz="1200">
                <a:latin typeface="Times New Roman" panose="02020603050405020304" pitchFamily="18" charset="0"/>
                <a:cs typeface="Times New Roman" panose="02020603050405020304" pitchFamily="18" charset="0"/>
              </a:rPr>
              <a:t>Maximum switching: 300 operating/minute (mechanically)</a:t>
            </a:r>
          </a:p>
          <a:p>
            <a:pPr indent="-228600" defTabSz="914400">
              <a:lnSpc>
                <a:spcPct val="150000"/>
              </a:lnSpc>
              <a:spcAft>
                <a:spcPts val="600"/>
              </a:spcAft>
              <a:buFont typeface="Arial" panose="020B0604020202020204" pitchFamily="34" charset="0"/>
              <a:buChar char="•"/>
            </a:pPr>
            <a:endParaRPr lang="en-US" sz="120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AE45FCB5-C06F-493E-B82F-D8868B6D7127}"/>
              </a:ext>
            </a:extLst>
          </p:cNvPr>
          <p:cNvSpPr txBox="1"/>
          <p:nvPr/>
        </p:nvSpPr>
        <p:spPr>
          <a:xfrm>
            <a:off x="865406" y="3581400"/>
            <a:ext cx="5044857" cy="61311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spcAft>
                <a:spcPts val="600"/>
              </a:spcAft>
            </a:pPr>
            <a:r>
              <a:rPr lang="en-US" sz="1200">
                <a:latin typeface="Times New Roman" panose="02020603050405020304" pitchFamily="18" charset="0"/>
                <a:ea typeface="+mn-lt"/>
                <a:cs typeface="Times New Roman" panose="02020603050405020304" pitchFamily="18" charset="0"/>
              </a:rPr>
              <a:t>Link for data sheet-</a:t>
            </a:r>
            <a:r>
              <a:rPr lang="en-US" sz="1200">
                <a:latin typeface="Times New Roman" panose="02020603050405020304" pitchFamily="18" charset="0"/>
                <a:ea typeface="+mn-lt"/>
                <a:cs typeface="Times New Roman" panose="02020603050405020304" pitchFamily="18" charset="0"/>
                <a:hlinkClick r:id="rId2"/>
              </a:rPr>
              <a:t>https://datasheet.octopart.com/T73S5D15-09-Tyco-Electronics-datasheet-70808.pdf</a:t>
            </a:r>
            <a:endParaRPr lang="en-US" sz="1200">
              <a:latin typeface="Times New Roman" panose="02020603050405020304" pitchFamily="18" charset="0"/>
              <a:cs typeface="Times New Roman" panose="02020603050405020304" pitchFamily="18" charset="0"/>
            </a:endParaRPr>
          </a:p>
        </p:txBody>
      </p:sp>
      <p:pic>
        <p:nvPicPr>
          <p:cNvPr id="5" name="Picture 5">
            <a:extLst>
              <a:ext uri="{FF2B5EF4-FFF2-40B4-BE49-F238E27FC236}">
                <a16:creationId xmlns:a16="http://schemas.microsoft.com/office/drawing/2014/main" id="{4925AAF3-7690-7010-FB1C-CCCADD244969}"/>
              </a:ext>
            </a:extLst>
          </p:cNvPr>
          <p:cNvPicPr>
            <a:picLocks noChangeAspect="1"/>
          </p:cNvPicPr>
          <p:nvPr/>
        </p:nvPicPr>
        <p:blipFill>
          <a:blip r:embed="rId3"/>
          <a:stretch>
            <a:fillRect/>
          </a:stretch>
        </p:blipFill>
        <p:spPr>
          <a:xfrm>
            <a:off x="5910263" y="1733550"/>
            <a:ext cx="2466975" cy="1847850"/>
          </a:xfrm>
          <a:prstGeom prst="rect">
            <a:avLst/>
          </a:prstGeom>
        </p:spPr>
      </p:pic>
    </p:spTree>
    <p:extLst>
      <p:ext uri="{BB962C8B-B14F-4D97-AF65-F5344CB8AC3E}">
        <p14:creationId xmlns:p14="http://schemas.microsoft.com/office/powerpoint/2010/main" val="373211150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DA0026-C413-80D6-AEBF-9425ABF3746F}"/>
              </a:ext>
            </a:extLst>
          </p:cNvPr>
          <p:cNvSpPr>
            <a:spLocks noGrp="1"/>
          </p:cNvSpPr>
          <p:nvPr>
            <p:ph type="title"/>
          </p:nvPr>
        </p:nvSpPr>
        <p:spPr>
          <a:xfrm>
            <a:off x="486696" y="253746"/>
            <a:ext cx="2763774" cy="1206246"/>
          </a:xfrm>
        </p:spPr>
        <p:txBody>
          <a:bodyPr vert="horz" lIns="91440" tIns="45720" rIns="91440" bIns="45720" rtlCol="0" anchor="ctr">
            <a:normAutofit/>
          </a:bodyPr>
          <a:lstStyle/>
          <a:p>
            <a:pPr defTabSz="914400">
              <a:spcBef>
                <a:spcPct val="0"/>
              </a:spcBef>
            </a:pPr>
            <a:r>
              <a:rPr lang="en-US" sz="2700" b="1">
                <a:latin typeface="Times New Roman" panose="02020603050405020304" pitchFamily="18" charset="0"/>
                <a:cs typeface="Times New Roman" panose="02020603050405020304" pitchFamily="18" charset="0"/>
              </a:rPr>
              <a:t>Keypad</a:t>
            </a:r>
          </a:p>
        </p:txBody>
      </p:sp>
      <p:pic>
        <p:nvPicPr>
          <p:cNvPr id="6" name="Picture 6">
            <a:extLst>
              <a:ext uri="{FF2B5EF4-FFF2-40B4-BE49-F238E27FC236}">
                <a16:creationId xmlns:a16="http://schemas.microsoft.com/office/drawing/2014/main" id="{900122E8-B7C5-BAE0-F1CA-00F4E0EBA8FA}"/>
              </a:ext>
            </a:extLst>
          </p:cNvPr>
          <p:cNvPicPr>
            <a:picLocks noChangeAspect="1"/>
          </p:cNvPicPr>
          <p:nvPr/>
        </p:nvPicPr>
        <p:blipFill>
          <a:blip r:embed="rId2"/>
          <a:stretch>
            <a:fillRect/>
          </a:stretch>
        </p:blipFill>
        <p:spPr>
          <a:xfrm>
            <a:off x="824600" y="2056797"/>
            <a:ext cx="3043322" cy="2468880"/>
          </a:xfrm>
          <a:prstGeom prst="rect">
            <a:avLst/>
          </a:prstGeom>
        </p:spPr>
      </p:pic>
      <p:pic>
        <p:nvPicPr>
          <p:cNvPr id="5" name="Picture 5" descr="Diagram, schematic&#10;&#10;Description automatically generated">
            <a:extLst>
              <a:ext uri="{FF2B5EF4-FFF2-40B4-BE49-F238E27FC236}">
                <a16:creationId xmlns:a16="http://schemas.microsoft.com/office/drawing/2014/main" id="{1CE71F78-3DFB-105E-048C-F2754FBD3169}"/>
              </a:ext>
            </a:extLst>
          </p:cNvPr>
          <p:cNvPicPr>
            <a:picLocks noChangeAspect="1"/>
          </p:cNvPicPr>
          <p:nvPr/>
        </p:nvPicPr>
        <p:blipFill>
          <a:blip r:embed="rId3"/>
          <a:stretch>
            <a:fillRect/>
          </a:stretch>
        </p:blipFill>
        <p:spPr>
          <a:xfrm>
            <a:off x="4975687" y="2056797"/>
            <a:ext cx="3644103" cy="2468880"/>
          </a:xfrm>
          <a:prstGeom prst="rect">
            <a:avLst/>
          </a:prstGeom>
        </p:spPr>
      </p:pic>
    </p:spTree>
    <p:extLst>
      <p:ext uri="{BB962C8B-B14F-4D97-AF65-F5344CB8AC3E}">
        <p14:creationId xmlns:p14="http://schemas.microsoft.com/office/powerpoint/2010/main" val="258421467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4EE906-48F5-FABF-8B3F-1C0B94DBCD44}"/>
              </a:ext>
            </a:extLst>
          </p:cNvPr>
          <p:cNvSpPr>
            <a:spLocks noGrp="1"/>
          </p:cNvSpPr>
          <p:nvPr>
            <p:ph type="title"/>
          </p:nvPr>
        </p:nvSpPr>
        <p:spPr>
          <a:xfrm>
            <a:off x="482600" y="241300"/>
            <a:ext cx="8178799" cy="851803"/>
          </a:xfrm>
        </p:spPr>
        <p:txBody>
          <a:bodyPr vert="horz" lIns="91440" tIns="45720" rIns="91440" bIns="45720" rtlCol="0" anchor="ctr">
            <a:normAutofit/>
          </a:bodyPr>
          <a:lstStyle/>
          <a:p>
            <a:pPr defTabSz="914400">
              <a:spcBef>
                <a:spcPct val="0"/>
              </a:spcBef>
            </a:pPr>
            <a:r>
              <a:rPr lang="en-US" sz="2700" u="sng" kern="1200">
                <a:solidFill>
                  <a:schemeClr val="tx1"/>
                </a:solidFill>
                <a:latin typeface="Times New Roman" panose="02020603050405020304" pitchFamily="18" charset="0"/>
                <a:cs typeface="Times New Roman" panose="02020603050405020304" pitchFamily="18" charset="0"/>
              </a:rPr>
              <a:t>Specifications of Keypad</a:t>
            </a:r>
          </a:p>
        </p:txBody>
      </p:sp>
      <p:sp>
        <p:nvSpPr>
          <p:cNvPr id="3" name="Text Placeholder 2">
            <a:extLst>
              <a:ext uri="{FF2B5EF4-FFF2-40B4-BE49-F238E27FC236}">
                <a16:creationId xmlns:a16="http://schemas.microsoft.com/office/drawing/2014/main" id="{77C7F7B7-8FCB-5EE3-B5B1-E5CFA665ADFF}"/>
              </a:ext>
            </a:extLst>
          </p:cNvPr>
          <p:cNvSpPr>
            <a:spLocks noGrp="1"/>
          </p:cNvSpPr>
          <p:nvPr>
            <p:ph type="body" idx="1"/>
          </p:nvPr>
        </p:nvSpPr>
        <p:spPr>
          <a:xfrm>
            <a:off x="482600" y="1337235"/>
            <a:ext cx="8178799" cy="3295487"/>
          </a:xfrm>
        </p:spPr>
        <p:txBody>
          <a:bodyPr vert="horz" lIns="91440" tIns="45720" rIns="91440" bIns="45720" rtlCol="0">
            <a:normAutofit/>
          </a:bodyPr>
          <a:lstStyle/>
          <a:p>
            <a:pPr indent="-228600" defTabSz="914400">
              <a:lnSpc>
                <a:spcPct val="150000"/>
              </a:lnSpc>
              <a:spcAft>
                <a:spcPts val="600"/>
              </a:spcAft>
              <a:buFont typeface="Arial" panose="020B0604020202020204" pitchFamily="34" charset="0"/>
              <a:buChar char="•"/>
            </a:pPr>
            <a:r>
              <a:rPr lang="en-US" sz="1200">
                <a:latin typeface="Times New Roman" panose="02020603050405020304" pitchFamily="18" charset="0"/>
                <a:cs typeface="Times New Roman" panose="02020603050405020304" pitchFamily="18" charset="0"/>
              </a:rPr>
              <a:t>Ultra-thin design &amp; adhesive backing provides easy integration </a:t>
            </a:r>
          </a:p>
          <a:p>
            <a:pPr indent="-228600" defTabSz="914400">
              <a:lnSpc>
                <a:spcPct val="150000"/>
              </a:lnSpc>
              <a:spcAft>
                <a:spcPts val="600"/>
              </a:spcAft>
              <a:buFont typeface="Arial" panose="020B0604020202020204" pitchFamily="34" charset="0"/>
              <a:buChar char="•"/>
            </a:pPr>
            <a:r>
              <a:rPr lang="en-US" sz="1200">
                <a:latin typeface="Times New Roman" panose="02020603050405020304" pitchFamily="18" charset="0"/>
                <a:cs typeface="Times New Roman" panose="02020603050405020304" pitchFamily="18" charset="0"/>
              </a:rPr>
              <a:t>Maximum Rating: 24 VDC, 30 mA</a:t>
            </a:r>
          </a:p>
          <a:p>
            <a:pPr indent="-228600" defTabSz="914400">
              <a:lnSpc>
                <a:spcPct val="150000"/>
              </a:lnSpc>
              <a:spcAft>
                <a:spcPts val="600"/>
              </a:spcAft>
              <a:buFont typeface="Arial" panose="020B0604020202020204" pitchFamily="34" charset="0"/>
              <a:buChar char="•"/>
            </a:pPr>
            <a:r>
              <a:rPr lang="en-US" sz="1200">
                <a:latin typeface="Times New Roman" panose="02020603050405020304" pitchFamily="18" charset="0"/>
                <a:cs typeface="Times New Roman" panose="02020603050405020304" pitchFamily="18" charset="0"/>
              </a:rPr>
              <a:t>Interface: 8-pin access to 4×4 matrix</a:t>
            </a:r>
          </a:p>
          <a:p>
            <a:pPr indent="-228600" defTabSz="914400">
              <a:lnSpc>
                <a:spcPct val="150000"/>
              </a:lnSpc>
              <a:spcAft>
                <a:spcPts val="600"/>
              </a:spcAft>
              <a:buFont typeface="Arial" panose="020B0604020202020204" pitchFamily="34" charset="0"/>
              <a:buChar char="•"/>
            </a:pPr>
            <a:r>
              <a:rPr lang="en-US" sz="1200">
                <a:latin typeface="Times New Roman" panose="02020603050405020304" pitchFamily="18" charset="0"/>
                <a:cs typeface="Times New Roman" panose="02020603050405020304" pitchFamily="18" charset="0"/>
              </a:rPr>
              <a:t>Dimensions: Keypad: 2.7 x 3.0 in (6.9 x 7.6 cm) Cable: 0.78 x 3.5 in (2.0 x 8.8 cm)</a:t>
            </a:r>
          </a:p>
          <a:p>
            <a:pPr indent="-228600" defTabSz="914400">
              <a:lnSpc>
                <a:spcPct val="150000"/>
              </a:lnSpc>
              <a:spcAft>
                <a:spcPts val="600"/>
              </a:spcAft>
              <a:buFont typeface="Arial" panose="020B0604020202020204" pitchFamily="34" charset="0"/>
              <a:buChar char="•"/>
            </a:pPr>
            <a:r>
              <a:rPr lang="en-US" sz="1200">
                <a:latin typeface="Times New Roman" panose="02020603050405020304" pitchFamily="18" charset="0"/>
                <a:cs typeface="Times New Roman" panose="02020603050405020304" pitchFamily="18" charset="0"/>
              </a:rPr>
              <a:t>Operating temp range: 32 to 122 °F (0 to 50 °C)</a:t>
            </a:r>
          </a:p>
          <a:p>
            <a:pPr indent="-228600" defTabSz="914400">
              <a:lnSpc>
                <a:spcPct val="150000"/>
              </a:lnSpc>
              <a:spcAft>
                <a:spcPts val="600"/>
              </a:spcAft>
              <a:buFont typeface="Arial" panose="020B0604020202020204" pitchFamily="34" charset="0"/>
              <a:buChar char="•"/>
            </a:pPr>
            <a:endParaRPr lang="en-US" sz="1200">
              <a:latin typeface="Times New Roman" panose="02020603050405020304" pitchFamily="18" charset="0"/>
              <a:cs typeface="Times New Roman" panose="02020603050405020304" pitchFamily="18" charset="0"/>
            </a:endParaRPr>
          </a:p>
          <a:p>
            <a:pPr indent="-228600" defTabSz="914400">
              <a:lnSpc>
                <a:spcPct val="150000"/>
              </a:lnSpc>
              <a:spcAft>
                <a:spcPts val="600"/>
              </a:spcAft>
              <a:buFont typeface="Arial" panose="020B0604020202020204" pitchFamily="34" charset="0"/>
              <a:buChar char="•"/>
            </a:pPr>
            <a:endParaRPr lang="en-US" sz="1200">
              <a:latin typeface="Times New Roman" panose="02020603050405020304" pitchFamily="18" charset="0"/>
              <a:cs typeface="Times New Roman" panose="02020603050405020304" pitchFamily="18" charset="0"/>
            </a:endParaRPr>
          </a:p>
          <a:p>
            <a:pPr indent="-228600" defTabSz="914400">
              <a:lnSpc>
                <a:spcPct val="150000"/>
              </a:lnSpc>
              <a:spcAft>
                <a:spcPts val="600"/>
              </a:spcAft>
              <a:buFont typeface="Arial" panose="020B0604020202020204" pitchFamily="34" charset="0"/>
              <a:buChar char="•"/>
            </a:pPr>
            <a:endParaRPr lang="en-US" sz="120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0D33CB07-2C3D-9D6E-E915-450B15F8E80B}"/>
              </a:ext>
            </a:extLst>
          </p:cNvPr>
          <p:cNvSpPr txBox="1"/>
          <p:nvPr/>
        </p:nvSpPr>
        <p:spPr>
          <a:xfrm>
            <a:off x="502704" y="3758004"/>
            <a:ext cx="5624872" cy="61311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spcAft>
                <a:spcPts val="600"/>
              </a:spcAft>
            </a:pPr>
            <a:r>
              <a:rPr lang="en-US" sz="1200">
                <a:latin typeface="Times New Roman" panose="02020603050405020304" pitchFamily="18" charset="0"/>
                <a:cs typeface="Times New Roman" panose="02020603050405020304" pitchFamily="18" charset="0"/>
              </a:rPr>
              <a:t>Link to datasheet-</a:t>
            </a:r>
            <a:r>
              <a:rPr lang="en-US" sz="1200">
                <a:latin typeface="Times New Roman" panose="02020603050405020304" pitchFamily="18" charset="0"/>
                <a:cs typeface="Times New Roman" panose="02020603050405020304" pitchFamily="18" charset="0"/>
                <a:hlinkClick r:id="rId2"/>
              </a:rPr>
              <a:t>http://www.electronicoscaldas.com/datasheet/Teclado-membrana-matricial-4x4.pdf</a:t>
            </a:r>
            <a:endParaRPr lang="en-US" sz="12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1368585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42"/>
        <p:cNvGrpSpPr/>
        <p:nvPr/>
      </p:nvGrpSpPr>
      <p:grpSpPr>
        <a:xfrm>
          <a:off x="0" y="0"/>
          <a:ext cx="0" cy="0"/>
          <a:chOff x="0" y="0"/>
          <a:chExt cx="0" cy="0"/>
        </a:xfrm>
      </p:grpSpPr>
      <p:sp>
        <p:nvSpPr>
          <p:cNvPr id="243" name="Google Shape;243;p36"/>
          <p:cNvSpPr txBox="1">
            <a:spLocks noGrp="1"/>
          </p:cNvSpPr>
          <p:nvPr>
            <p:ph type="title"/>
          </p:nvPr>
        </p:nvSpPr>
        <p:spPr>
          <a:xfrm>
            <a:off x="482600" y="241300"/>
            <a:ext cx="8178799" cy="851803"/>
          </a:xfrm>
          <a:prstGeom prst="rect">
            <a:avLst/>
          </a:prstGeom>
        </p:spPr>
        <p:txBody>
          <a:bodyPr spcFirstLastPara="1" vert="horz" lIns="91440" tIns="45720" rIns="91440" bIns="45720" rtlCol="0" anchor="ctr" anchorCtr="0">
            <a:normAutofit/>
          </a:bodyPr>
          <a:lstStyle/>
          <a:p>
            <a:pPr marL="0" lvl="0" indent="0" defTabSz="914400">
              <a:spcBef>
                <a:spcPct val="0"/>
              </a:spcBef>
              <a:spcAft>
                <a:spcPts val="0"/>
              </a:spcAft>
            </a:pPr>
            <a:r>
              <a:rPr lang="en-US" sz="2700" b="1" kern="1200">
                <a:latin typeface="Times New Roman" panose="02020603050405020304" pitchFamily="18" charset="0"/>
                <a:cs typeface="Times New Roman" panose="02020603050405020304" pitchFamily="18" charset="0"/>
              </a:rPr>
              <a:t>Circuit diagram</a:t>
            </a:r>
          </a:p>
        </p:txBody>
      </p:sp>
      <p:pic>
        <p:nvPicPr>
          <p:cNvPr id="3" name="Picture 3" descr="Chart, diagram, schematic&#10;&#10;Description automatically generated">
            <a:extLst>
              <a:ext uri="{FF2B5EF4-FFF2-40B4-BE49-F238E27FC236}">
                <a16:creationId xmlns:a16="http://schemas.microsoft.com/office/drawing/2014/main" id="{F2574ACC-FCD4-5886-4666-CCEB256A9738}"/>
              </a:ext>
            </a:extLst>
          </p:cNvPr>
          <p:cNvPicPr>
            <a:picLocks noChangeAspect="1"/>
          </p:cNvPicPr>
          <p:nvPr/>
        </p:nvPicPr>
        <p:blipFill>
          <a:blip r:embed="rId3"/>
          <a:stretch>
            <a:fillRect/>
          </a:stretch>
        </p:blipFill>
        <p:spPr>
          <a:xfrm>
            <a:off x="713954" y="951176"/>
            <a:ext cx="7602339" cy="3976545"/>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8D8E0F-A9AD-D841-605B-6F9CE0A558B1}"/>
              </a:ext>
            </a:extLst>
          </p:cNvPr>
          <p:cNvSpPr>
            <a:spLocks noGrp="1"/>
          </p:cNvSpPr>
          <p:nvPr>
            <p:ph type="title"/>
          </p:nvPr>
        </p:nvSpPr>
        <p:spPr>
          <a:xfrm>
            <a:off x="729450" y="261767"/>
            <a:ext cx="7688700" cy="723090"/>
          </a:xfrm>
        </p:spPr>
        <p:txBody>
          <a:bodyPr/>
          <a:lstStyle/>
          <a:p>
            <a:r>
              <a:rPr lang="en-US" b="1">
                <a:cs typeface="Calibri Light"/>
              </a:rPr>
              <a:t>CODE</a:t>
            </a:r>
            <a:endParaRPr lang="en-US" b="1"/>
          </a:p>
        </p:txBody>
      </p:sp>
      <p:sp>
        <p:nvSpPr>
          <p:cNvPr id="3" name="Text Placeholder 2">
            <a:extLst>
              <a:ext uri="{FF2B5EF4-FFF2-40B4-BE49-F238E27FC236}">
                <a16:creationId xmlns:a16="http://schemas.microsoft.com/office/drawing/2014/main" id="{3FFB4135-2793-2A40-8F61-D18C1F47998F}"/>
              </a:ext>
            </a:extLst>
          </p:cNvPr>
          <p:cNvSpPr>
            <a:spLocks noGrp="1"/>
          </p:cNvSpPr>
          <p:nvPr>
            <p:ph type="body" idx="1"/>
          </p:nvPr>
        </p:nvSpPr>
        <p:spPr>
          <a:xfrm>
            <a:off x="729450" y="652735"/>
            <a:ext cx="6737940" cy="4354315"/>
          </a:xfrm>
        </p:spPr>
        <p:txBody>
          <a:bodyPr spcFirstLastPara="1" vert="horz" wrap="square" lIns="91425" tIns="91425" rIns="91425" bIns="91425" rtlCol="0" anchor="t" anchorCtr="0">
            <a:noAutofit/>
          </a:bodyPr>
          <a:lstStyle/>
          <a:p>
            <a:pPr marL="0" indent="0">
              <a:buNone/>
            </a:pPr>
            <a:r>
              <a:rPr lang="en-US" sz="900">
                <a:ea typeface="+mn-lt"/>
                <a:cs typeface="+mn-lt"/>
              </a:rPr>
              <a:t>   </a:t>
            </a:r>
            <a:endParaRPr lang="en-US"/>
          </a:p>
        </p:txBody>
      </p:sp>
      <p:pic>
        <p:nvPicPr>
          <p:cNvPr id="10" name="Picture 10" descr="Text&#10;&#10;Description automatically generated">
            <a:extLst>
              <a:ext uri="{FF2B5EF4-FFF2-40B4-BE49-F238E27FC236}">
                <a16:creationId xmlns:a16="http://schemas.microsoft.com/office/drawing/2014/main" id="{5F9A7016-C875-686D-AF15-E63642B4191C}"/>
              </a:ext>
            </a:extLst>
          </p:cNvPr>
          <p:cNvPicPr>
            <a:picLocks noChangeAspect="1"/>
          </p:cNvPicPr>
          <p:nvPr/>
        </p:nvPicPr>
        <p:blipFill>
          <a:blip r:embed="rId2"/>
          <a:stretch>
            <a:fillRect/>
          </a:stretch>
        </p:blipFill>
        <p:spPr>
          <a:xfrm>
            <a:off x="452503" y="720849"/>
            <a:ext cx="5491097" cy="4226329"/>
          </a:xfrm>
          <a:prstGeom prst="rect">
            <a:avLst/>
          </a:prstGeom>
        </p:spPr>
      </p:pic>
    </p:spTree>
    <p:extLst>
      <p:ext uri="{BB962C8B-B14F-4D97-AF65-F5344CB8AC3E}">
        <p14:creationId xmlns:p14="http://schemas.microsoft.com/office/powerpoint/2010/main" val="403313872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BA503FB-68B6-3DF5-DA89-CEB80C5AA43C}"/>
              </a:ext>
            </a:extLst>
          </p:cNvPr>
          <p:cNvSpPr txBox="1"/>
          <p:nvPr/>
        </p:nvSpPr>
        <p:spPr>
          <a:xfrm>
            <a:off x="4568135" y="-47171"/>
            <a:ext cx="3800084"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ea typeface="+mn-lt"/>
                <a:cs typeface="+mn-lt"/>
              </a:rPr>
              <a:t>         </a:t>
            </a:r>
            <a:endParaRPr lang="en-US" sz="1200">
              <a:cs typeface="Calibri"/>
            </a:endParaRPr>
          </a:p>
        </p:txBody>
      </p:sp>
      <p:pic>
        <p:nvPicPr>
          <p:cNvPr id="7" name="Picture 7" descr="Text&#10;&#10;Description automatically generated">
            <a:extLst>
              <a:ext uri="{FF2B5EF4-FFF2-40B4-BE49-F238E27FC236}">
                <a16:creationId xmlns:a16="http://schemas.microsoft.com/office/drawing/2014/main" id="{435C76D6-D143-8DE0-9671-7CB7CC1D56B7}"/>
              </a:ext>
            </a:extLst>
          </p:cNvPr>
          <p:cNvPicPr>
            <a:picLocks noChangeAspect="1"/>
          </p:cNvPicPr>
          <p:nvPr/>
        </p:nvPicPr>
        <p:blipFill>
          <a:blip r:embed="rId2"/>
          <a:stretch>
            <a:fillRect/>
          </a:stretch>
        </p:blipFill>
        <p:spPr>
          <a:xfrm>
            <a:off x="256785" y="57443"/>
            <a:ext cx="4308950" cy="3259314"/>
          </a:xfrm>
          <a:prstGeom prst="rect">
            <a:avLst/>
          </a:prstGeom>
        </p:spPr>
      </p:pic>
      <p:pic>
        <p:nvPicPr>
          <p:cNvPr id="8" name="Picture 8">
            <a:extLst>
              <a:ext uri="{FF2B5EF4-FFF2-40B4-BE49-F238E27FC236}">
                <a16:creationId xmlns:a16="http://schemas.microsoft.com/office/drawing/2014/main" id="{AD2530BE-0F81-6CCD-A4A0-61D94D3DD640}"/>
              </a:ext>
            </a:extLst>
          </p:cNvPr>
          <p:cNvPicPr>
            <a:picLocks noChangeAspect="1"/>
          </p:cNvPicPr>
          <p:nvPr/>
        </p:nvPicPr>
        <p:blipFill rotWithShape="1">
          <a:blip r:embed="rId3"/>
          <a:srcRect l="86" t="115" b="60067"/>
          <a:stretch/>
        </p:blipFill>
        <p:spPr>
          <a:xfrm>
            <a:off x="110390" y="3283834"/>
            <a:ext cx="4658903" cy="1831652"/>
          </a:xfrm>
          <a:prstGeom prst="rect">
            <a:avLst/>
          </a:prstGeom>
        </p:spPr>
      </p:pic>
      <p:sp>
        <p:nvSpPr>
          <p:cNvPr id="9" name="TextBox 8">
            <a:extLst>
              <a:ext uri="{FF2B5EF4-FFF2-40B4-BE49-F238E27FC236}">
                <a16:creationId xmlns:a16="http://schemas.microsoft.com/office/drawing/2014/main" id="{098580E5-2974-FE6A-A924-892F537562A8}"/>
              </a:ext>
            </a:extLst>
          </p:cNvPr>
          <p:cNvSpPr txBox="1"/>
          <p:nvPr/>
        </p:nvSpPr>
        <p:spPr>
          <a:xfrm>
            <a:off x="5940468" y="542534"/>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cs typeface="Calibri"/>
            </a:endParaRPr>
          </a:p>
        </p:txBody>
      </p:sp>
    </p:spTree>
    <p:extLst>
      <p:ext uri="{BB962C8B-B14F-4D97-AF65-F5344CB8AC3E}">
        <p14:creationId xmlns:p14="http://schemas.microsoft.com/office/powerpoint/2010/main" val="241183361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ext&#10;&#10;Description automatically generated">
            <a:extLst>
              <a:ext uri="{FF2B5EF4-FFF2-40B4-BE49-F238E27FC236}">
                <a16:creationId xmlns:a16="http://schemas.microsoft.com/office/drawing/2014/main" id="{E871B1F4-31C7-AEF8-D429-358BC927339E}"/>
              </a:ext>
            </a:extLst>
          </p:cNvPr>
          <p:cNvPicPr>
            <a:picLocks noChangeAspect="1"/>
          </p:cNvPicPr>
          <p:nvPr/>
        </p:nvPicPr>
        <p:blipFill>
          <a:blip r:embed="rId2"/>
          <a:stretch>
            <a:fillRect/>
          </a:stretch>
        </p:blipFill>
        <p:spPr>
          <a:xfrm>
            <a:off x="250912" y="35716"/>
            <a:ext cx="4151888" cy="5081267"/>
          </a:xfrm>
          <a:prstGeom prst="rect">
            <a:avLst/>
          </a:prstGeom>
        </p:spPr>
      </p:pic>
    </p:spTree>
    <p:extLst>
      <p:ext uri="{BB962C8B-B14F-4D97-AF65-F5344CB8AC3E}">
        <p14:creationId xmlns:p14="http://schemas.microsoft.com/office/powerpoint/2010/main" val="1416074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15"/>
          <p:cNvSpPr txBox="1">
            <a:spLocks noGrp="1"/>
          </p:cNvSpPr>
          <p:nvPr>
            <p:ph type="title"/>
          </p:nvPr>
        </p:nvSpPr>
        <p:spPr>
          <a:xfrm>
            <a:off x="785663" y="518368"/>
            <a:ext cx="25818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latin typeface="Times New Roman"/>
                <a:ea typeface="Times New Roman"/>
                <a:cs typeface="Times New Roman"/>
                <a:sym typeface="Times New Roman"/>
              </a:rPr>
              <a:t>Problem in brief</a:t>
            </a:r>
            <a:endParaRPr lang="en-US" b="1">
              <a:latin typeface="Times New Roman"/>
              <a:ea typeface="Times New Roman"/>
              <a:cs typeface="Times New Roman"/>
            </a:endParaRPr>
          </a:p>
        </p:txBody>
      </p:sp>
      <p:sp>
        <p:nvSpPr>
          <p:cNvPr id="100" name="Google Shape;100;p15"/>
          <p:cNvSpPr txBox="1">
            <a:spLocks noGrp="1"/>
          </p:cNvSpPr>
          <p:nvPr>
            <p:ph type="body" idx="1"/>
          </p:nvPr>
        </p:nvSpPr>
        <p:spPr>
          <a:xfrm>
            <a:off x="729450" y="1361125"/>
            <a:ext cx="8071800" cy="3348000"/>
          </a:xfrm>
          <a:prstGeom prst="rect">
            <a:avLst/>
          </a:prstGeom>
        </p:spPr>
        <p:txBody>
          <a:bodyPr spcFirstLastPara="1" wrap="square" lIns="91425" tIns="91425" rIns="91425" bIns="91425" anchor="t" anchorCtr="0">
            <a:normAutofit/>
          </a:bodyPr>
          <a:lstStyle/>
          <a:p>
            <a:pPr marL="0" lvl="0" indent="0" algn="l" rtl="0">
              <a:lnSpc>
                <a:spcPct val="150000"/>
              </a:lnSpc>
              <a:spcBef>
                <a:spcPts val="0"/>
              </a:spcBef>
              <a:spcAft>
                <a:spcPts val="0"/>
              </a:spcAft>
              <a:buNone/>
            </a:pPr>
            <a:r>
              <a:rPr lang="en-US" sz="1200">
                <a:latin typeface="Times New Roman" panose="02020603050405020304" pitchFamily="18" charset="0"/>
                <a:cs typeface="Times New Roman" panose="02020603050405020304" pitchFamily="18" charset="0"/>
              </a:rPr>
              <a:t>Although shrimp farming gives a huge amount of progress in the economy, the shrimp farmers face more challenges to achieve their expected goals.</a:t>
            </a:r>
          </a:p>
          <a:p>
            <a:pPr marL="0" indent="0">
              <a:lnSpc>
                <a:spcPct val="150000"/>
              </a:lnSpc>
              <a:spcBef>
                <a:spcPts val="1200"/>
              </a:spcBef>
              <a:buNone/>
            </a:pPr>
            <a:r>
              <a:rPr lang="en-US" sz="1200">
                <a:latin typeface="Times New Roman" panose="02020603050405020304" pitchFamily="18" charset="0"/>
                <a:cs typeface="Times New Roman" panose="02020603050405020304" pitchFamily="18" charset="0"/>
              </a:rPr>
              <a:t> ▪ Manual monitoring and lack of maintaining proper record</a:t>
            </a:r>
          </a:p>
          <a:p>
            <a:pPr marL="0" indent="0">
              <a:lnSpc>
                <a:spcPct val="150000"/>
              </a:lnSpc>
              <a:spcBef>
                <a:spcPts val="1200"/>
              </a:spcBef>
              <a:buNone/>
            </a:pPr>
            <a:r>
              <a:rPr lang="en-US" sz="1200">
                <a:latin typeface="Times New Roman" panose="02020603050405020304" pitchFamily="18" charset="0"/>
                <a:cs typeface="Times New Roman" panose="02020603050405020304" pitchFamily="18" charset="0"/>
              </a:rPr>
              <a:t> ▪ Necessity for more man power</a:t>
            </a:r>
          </a:p>
          <a:p>
            <a:pPr marL="0" indent="0">
              <a:lnSpc>
                <a:spcPct val="150000"/>
              </a:lnSpc>
              <a:spcBef>
                <a:spcPts val="1200"/>
              </a:spcBef>
              <a:buNone/>
            </a:pPr>
            <a:r>
              <a:rPr lang="en-US" sz="1200">
                <a:latin typeface="Times New Roman" panose="02020603050405020304" pitchFamily="18" charset="0"/>
                <a:cs typeface="Times New Roman" panose="02020603050405020304" pitchFamily="18" charset="0"/>
              </a:rPr>
              <a:t> ▪ Hard to maintain the growth of shrimps</a:t>
            </a:r>
          </a:p>
          <a:p>
            <a:pPr marL="0" indent="0">
              <a:lnSpc>
                <a:spcPct val="150000"/>
              </a:lnSpc>
              <a:spcBef>
                <a:spcPts val="1200"/>
              </a:spcBef>
              <a:spcAft>
                <a:spcPts val="1200"/>
              </a:spcAft>
              <a:buNone/>
            </a:pPr>
            <a:r>
              <a:rPr lang="en-US" sz="1200">
                <a:latin typeface="Times New Roman" panose="02020603050405020304" pitchFamily="18" charset="0"/>
                <a:cs typeface="Times New Roman" panose="02020603050405020304" pitchFamily="18" charset="0"/>
              </a:rPr>
              <a:t> ▪ Lack of knowledge in maintaining the quality of water</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37"/>
          <p:cNvSpPr txBox="1">
            <a:spLocks noGrp="1"/>
          </p:cNvSpPr>
          <p:nvPr>
            <p:ph type="body" idx="1"/>
          </p:nvPr>
        </p:nvSpPr>
        <p:spPr>
          <a:xfrm>
            <a:off x="798350" y="1259288"/>
            <a:ext cx="7688700" cy="350966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SzPts val="688"/>
              <a:buNone/>
            </a:pPr>
            <a:r>
              <a:rPr lang="en-US" sz="1200">
                <a:latin typeface="Times New Roman" panose="02020603050405020304" pitchFamily="18" charset="0"/>
                <a:cs typeface="Times New Roman" panose="02020603050405020304" pitchFamily="18" charset="0"/>
              </a:rPr>
              <a:t>Manufacturing a shrimp farming system is our hardware project. By interacting with my project partners, attending hardware project meetings, and completing research, I was able to identify what needed to be done. We begin by drafting the proposal by describing our problem and the proposed remedy. I learnt about the technology we intend to employ to construct the system during the course of those days. </a:t>
            </a:r>
          </a:p>
          <a:p>
            <a:pPr marL="0" lvl="0" indent="0" algn="l" rtl="0">
              <a:lnSpc>
                <a:spcPct val="100000"/>
              </a:lnSpc>
              <a:spcBef>
                <a:spcPts val="1200"/>
              </a:spcBef>
              <a:spcAft>
                <a:spcPts val="0"/>
              </a:spcAft>
              <a:buSzPts val="688"/>
              <a:buNone/>
            </a:pPr>
            <a:r>
              <a:rPr lang="en-US" sz="1200">
                <a:latin typeface="Times New Roman" panose="02020603050405020304" pitchFamily="18" charset="0"/>
                <a:cs typeface="Times New Roman" panose="02020603050405020304" pitchFamily="18" charset="0"/>
              </a:rPr>
              <a:t>● Work on real time clock module(RTC), LCD(I2C) &amp; GSM Module</a:t>
            </a:r>
          </a:p>
          <a:p>
            <a:pPr marL="0" lvl="0" indent="0" algn="l" rtl="0">
              <a:lnSpc>
                <a:spcPct val="100000"/>
              </a:lnSpc>
              <a:spcBef>
                <a:spcPts val="1200"/>
              </a:spcBef>
              <a:spcAft>
                <a:spcPts val="0"/>
              </a:spcAft>
              <a:buSzPts val="688"/>
              <a:buNone/>
            </a:pPr>
            <a:r>
              <a:rPr lang="en-US" sz="1200">
                <a:latin typeface="Times New Roman" panose="02020603050405020304" pitchFamily="18" charset="0"/>
                <a:cs typeface="Times New Roman" panose="02020603050405020304" pitchFamily="18" charset="0"/>
              </a:rPr>
              <a:t>● Simulate the project using Proteus </a:t>
            </a:r>
          </a:p>
          <a:p>
            <a:pPr marL="0" lvl="0" indent="0" algn="l" rtl="0">
              <a:lnSpc>
                <a:spcPct val="100000"/>
              </a:lnSpc>
              <a:spcBef>
                <a:spcPts val="1200"/>
              </a:spcBef>
              <a:spcAft>
                <a:spcPts val="0"/>
              </a:spcAft>
              <a:buSzPts val="688"/>
              <a:buNone/>
            </a:pPr>
            <a:r>
              <a:rPr lang="en-US" sz="1200">
                <a:latin typeface="Times New Roman" panose="02020603050405020304" pitchFamily="18" charset="0"/>
                <a:cs typeface="Times New Roman" panose="02020603050405020304" pitchFamily="18" charset="0"/>
              </a:rPr>
              <a:t>● Design a 3D animation using blender</a:t>
            </a:r>
          </a:p>
          <a:p>
            <a:pPr marL="0" lvl="0" indent="0" algn="l" rtl="0">
              <a:lnSpc>
                <a:spcPct val="150000"/>
              </a:lnSpc>
              <a:spcBef>
                <a:spcPts val="1200"/>
              </a:spcBef>
              <a:spcAft>
                <a:spcPts val="1200"/>
              </a:spcAft>
              <a:buSzPts val="688"/>
              <a:buNone/>
            </a:pPr>
            <a:r>
              <a:rPr lang="en-US" sz="1200">
                <a:latin typeface="Times New Roman" panose="02020603050405020304" pitchFamily="18" charset="0"/>
                <a:cs typeface="Times New Roman" panose="02020603050405020304" pitchFamily="18" charset="0"/>
              </a:rPr>
              <a:t> I have learnt about designing and coding an alarm system used with RTC module. I mention that I have learnt to use Proteus to design the circuits and I used blender to create a animation. In this time I have completed my work on this project.</a:t>
            </a:r>
          </a:p>
        </p:txBody>
      </p:sp>
      <p:sp>
        <p:nvSpPr>
          <p:cNvPr id="251" name="Google Shape;251;p37"/>
          <p:cNvSpPr txBox="1"/>
          <p:nvPr/>
        </p:nvSpPr>
        <p:spPr>
          <a:xfrm>
            <a:off x="805384" y="518796"/>
            <a:ext cx="4777200" cy="448200"/>
          </a:xfrm>
          <a:prstGeom prst="rect">
            <a:avLst/>
          </a:prstGeom>
          <a:noFill/>
          <a:ln>
            <a:noFill/>
          </a:ln>
        </p:spPr>
        <p:txBody>
          <a:bodyPr spcFirstLastPara="1" wrap="square" lIns="91425" tIns="91425" rIns="91425" bIns="91425" anchor="t" anchorCtr="0">
            <a:spAutoFit/>
          </a:bodyPr>
          <a:lstStyle/>
          <a:p>
            <a:pPr marL="0" lvl="0" indent="0" algn="l" rtl="0">
              <a:lnSpc>
                <a:spcPct val="105000"/>
              </a:lnSpc>
              <a:spcBef>
                <a:spcPts val="0"/>
              </a:spcBef>
              <a:spcAft>
                <a:spcPts val="1200"/>
              </a:spcAft>
              <a:buClr>
                <a:srgbClr val="000000"/>
              </a:buClr>
              <a:buSzPts val="688"/>
              <a:buFont typeface="Arial"/>
              <a:buNone/>
            </a:pPr>
            <a:r>
              <a:rPr lang="en" sz="1712" i="1">
                <a:solidFill>
                  <a:schemeClr val="accent1"/>
                </a:solidFill>
                <a:latin typeface="Raleway ExtraBold"/>
                <a:ea typeface="Raleway ExtraBold"/>
                <a:cs typeface="Raleway ExtraBold"/>
                <a:sym typeface="Raleway ExtraBold"/>
              </a:rPr>
              <a:t>Member 03: Appuhamy H.D.S.A.N- 204006J </a:t>
            </a:r>
            <a:endParaRPr sz="1900" i="1">
              <a:latin typeface="Raleway ExtraBold"/>
              <a:ea typeface="Raleway ExtraBold"/>
              <a:cs typeface="Raleway ExtraBold"/>
              <a:sym typeface="Raleway ExtraBold"/>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38"/>
          <p:cNvSpPr txBox="1">
            <a:spLocks noGrp="1"/>
          </p:cNvSpPr>
          <p:nvPr>
            <p:ph type="title"/>
          </p:nvPr>
        </p:nvSpPr>
        <p:spPr>
          <a:xfrm>
            <a:off x="727650" y="333912"/>
            <a:ext cx="7688700" cy="535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sz="2400" b="1">
                <a:latin typeface="Times New Roman" panose="02020603050405020304" pitchFamily="18" charset="0"/>
                <a:cs typeface="Times New Roman" panose="02020603050405020304" pitchFamily="18" charset="0"/>
              </a:rPr>
              <a:t>Responsibilities</a:t>
            </a:r>
          </a:p>
        </p:txBody>
      </p:sp>
      <p:sp>
        <p:nvSpPr>
          <p:cNvPr id="257" name="Google Shape;257;p38"/>
          <p:cNvSpPr txBox="1">
            <a:spLocks noGrp="1"/>
          </p:cNvSpPr>
          <p:nvPr>
            <p:ph type="body" idx="1"/>
          </p:nvPr>
        </p:nvSpPr>
        <p:spPr>
          <a:xfrm>
            <a:off x="727650" y="1080067"/>
            <a:ext cx="7994319" cy="3358289"/>
          </a:xfrm>
          <a:prstGeom prst="rect">
            <a:avLst/>
          </a:prstGeom>
        </p:spPr>
        <p:txBody>
          <a:bodyPr spcFirstLastPara="1" wrap="square" lIns="91425" tIns="91425" rIns="91425" bIns="91425" anchor="t" anchorCtr="0">
            <a:normAutofit/>
          </a:bodyPr>
          <a:lstStyle/>
          <a:p>
            <a:pPr marL="457200" lvl="0" indent="-311150" algn="l" rtl="0">
              <a:lnSpc>
                <a:spcPct val="200000"/>
              </a:lnSpc>
              <a:spcBef>
                <a:spcPts val="0"/>
              </a:spcBef>
              <a:spcAft>
                <a:spcPts val="0"/>
              </a:spcAft>
              <a:buSzPts val="1300"/>
              <a:buChar char="●"/>
            </a:pPr>
            <a:r>
              <a:rPr lang="en-US" sz="1200">
                <a:latin typeface="Times New Roman" panose="02020603050405020304" pitchFamily="18" charset="0"/>
                <a:cs typeface="Times New Roman" panose="02020603050405020304" pitchFamily="18" charset="0"/>
              </a:rPr>
              <a:t>Do a research about my components and identify what are the components that can be use in our project.</a:t>
            </a:r>
          </a:p>
          <a:p>
            <a:pPr marL="457200" lvl="0" indent="-311150" algn="l" rtl="0">
              <a:lnSpc>
                <a:spcPct val="200000"/>
              </a:lnSpc>
              <a:spcBef>
                <a:spcPts val="0"/>
              </a:spcBef>
              <a:spcAft>
                <a:spcPts val="0"/>
              </a:spcAft>
              <a:buSzPts val="1300"/>
              <a:buChar char="●"/>
            </a:pPr>
            <a:r>
              <a:rPr lang="en-US" sz="1200">
                <a:latin typeface="Times New Roman" panose="02020603050405020304" pitchFamily="18" charset="0"/>
                <a:cs typeface="Times New Roman" panose="02020603050405020304" pitchFamily="18" charset="0"/>
              </a:rPr>
              <a:t>Identifying the correct pins and connect my components into the microcontroller accuracy.</a:t>
            </a:r>
          </a:p>
          <a:p>
            <a:pPr>
              <a:lnSpc>
                <a:spcPct val="200000"/>
              </a:lnSpc>
            </a:pPr>
            <a:r>
              <a:rPr lang="en-US" sz="1200">
                <a:latin typeface="Times New Roman" panose="02020603050405020304" pitchFamily="18" charset="0"/>
                <a:cs typeface="Times New Roman" panose="02020603050405020304" pitchFamily="18" charset="0"/>
              </a:rPr>
              <a:t>Integrate GSM Module, RTC and LCD Display with the complete project</a:t>
            </a:r>
          </a:p>
          <a:p>
            <a:pPr marL="457200" lvl="0" indent="-311150" algn="l" rtl="0">
              <a:lnSpc>
                <a:spcPct val="200000"/>
              </a:lnSpc>
              <a:spcBef>
                <a:spcPts val="0"/>
              </a:spcBef>
              <a:spcAft>
                <a:spcPts val="0"/>
              </a:spcAft>
              <a:buSzPts val="1300"/>
              <a:buChar char="●"/>
            </a:pPr>
            <a:r>
              <a:rPr lang="en-US" sz="1200">
                <a:latin typeface="Times New Roman" panose="02020603050405020304" pitchFamily="18" charset="0"/>
                <a:cs typeface="Times New Roman" panose="02020603050405020304" pitchFamily="18" charset="0"/>
              </a:rPr>
              <a:t>Attend to every group meeting and activities and collaborate with my colleges. </a:t>
            </a:r>
          </a:p>
          <a:p>
            <a:pPr marL="457200" lvl="0" indent="-311150" algn="l" rtl="0">
              <a:lnSpc>
                <a:spcPct val="200000"/>
              </a:lnSpc>
              <a:spcBef>
                <a:spcPts val="0"/>
              </a:spcBef>
              <a:spcAft>
                <a:spcPts val="0"/>
              </a:spcAft>
              <a:buSzPts val="1300"/>
              <a:buChar char="●"/>
            </a:pPr>
            <a:r>
              <a:rPr lang="en-US" sz="1200">
                <a:latin typeface="Times New Roman" panose="02020603050405020304" pitchFamily="18" charset="0"/>
                <a:cs typeface="Times New Roman" panose="02020603050405020304" pitchFamily="18" charset="0"/>
              </a:rPr>
              <a:t>Make a 3D animation of our project in blender and ensure that it show that how my components are working in our project.</a:t>
            </a:r>
          </a:p>
          <a:p>
            <a:pPr marL="146050" lvl="0" indent="0" algn="l" rtl="0">
              <a:lnSpc>
                <a:spcPct val="150000"/>
              </a:lnSpc>
              <a:spcBef>
                <a:spcPts val="0"/>
              </a:spcBef>
              <a:spcAft>
                <a:spcPts val="0"/>
              </a:spcAft>
              <a:buSzPts val="1300"/>
              <a:buNone/>
            </a:pPr>
            <a:r>
              <a:rPr lang="en-US" sz="1200">
                <a:latin typeface="Times New Roman" panose="02020603050405020304" pitchFamily="18" charset="0"/>
                <a:cs typeface="Times New Roman" panose="02020603050405020304" pitchFamily="18" charset="0"/>
              </a:rPr>
              <a:t> </a:t>
            </a:r>
          </a:p>
          <a:p>
            <a:pPr marL="457200" lvl="0" indent="-311150" algn="l" rtl="0">
              <a:lnSpc>
                <a:spcPct val="150000"/>
              </a:lnSpc>
              <a:spcBef>
                <a:spcPts val="0"/>
              </a:spcBef>
              <a:spcAft>
                <a:spcPts val="0"/>
              </a:spcAft>
              <a:buSzPts val="1300"/>
              <a:buChar char="●"/>
            </a:pPr>
            <a:endParaRPr lang="en-US" sz="1200">
              <a:latin typeface="Times New Roman" panose="02020603050405020304" pitchFamily="18" charset="0"/>
              <a:cs typeface="Times New Roman" panose="02020603050405020304" pitchFamily="18" charset="0"/>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363EBB-347C-D67A-E574-7E927BA0D875}"/>
              </a:ext>
            </a:extLst>
          </p:cNvPr>
          <p:cNvSpPr>
            <a:spLocks noGrp="1"/>
          </p:cNvSpPr>
          <p:nvPr>
            <p:ph type="title"/>
          </p:nvPr>
        </p:nvSpPr>
        <p:spPr>
          <a:xfrm>
            <a:off x="581739" y="411284"/>
            <a:ext cx="7688700" cy="535200"/>
          </a:xfrm>
        </p:spPr>
        <p:txBody>
          <a:bodyPr>
            <a:normAutofit/>
          </a:bodyPr>
          <a:lstStyle/>
          <a:p>
            <a:r>
              <a:rPr lang="en-US" sz="2000" b="1" i="0">
                <a:solidFill>
                  <a:srgbClr val="000000"/>
                </a:solidFill>
                <a:effectLst/>
                <a:latin typeface="Times New Roman" panose="02020603050405020304" pitchFamily="18" charset="0"/>
                <a:cs typeface="Times New Roman" panose="02020603050405020304" pitchFamily="18" charset="0"/>
              </a:rPr>
              <a:t>Techniques</a:t>
            </a:r>
            <a:endParaRPr lang="en-US" sz="2000">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C94D2B34-BB90-5717-BE63-B2873F84DE10}"/>
              </a:ext>
            </a:extLst>
          </p:cNvPr>
          <p:cNvSpPr>
            <a:spLocks noGrp="1"/>
          </p:cNvSpPr>
          <p:nvPr>
            <p:ph type="body" idx="1"/>
          </p:nvPr>
        </p:nvSpPr>
        <p:spPr>
          <a:xfrm>
            <a:off x="727650" y="1157440"/>
            <a:ext cx="7688700" cy="3681845"/>
          </a:xfrm>
        </p:spPr>
        <p:txBody>
          <a:bodyPr>
            <a:normAutofit/>
          </a:bodyPr>
          <a:lstStyle/>
          <a:p>
            <a:pPr>
              <a:lnSpc>
                <a:spcPct val="150000"/>
              </a:lnSpc>
              <a:buFont typeface="Wingdings" panose="05000000000000000000" pitchFamily="2" charset="2"/>
              <a:buChar char="Ø"/>
            </a:pPr>
            <a:r>
              <a:rPr lang="en-US" sz="1200">
                <a:latin typeface="Times New Roman" panose="02020603050405020304" pitchFamily="18" charset="0"/>
                <a:cs typeface="Times New Roman" panose="02020603050405020304" pitchFamily="18" charset="0"/>
              </a:rPr>
              <a:t>RTC </a:t>
            </a:r>
          </a:p>
          <a:p>
            <a:pPr marL="774700" lvl="1" indent="-171450">
              <a:lnSpc>
                <a:spcPct val="150000"/>
              </a:lnSpc>
            </a:pPr>
            <a:r>
              <a:rPr lang="en-US" sz="1200">
                <a:latin typeface="Times New Roman" panose="02020603050405020304" pitchFamily="18" charset="0"/>
                <a:cs typeface="Times New Roman" panose="02020603050405020304" pitchFamily="18" charset="0"/>
              </a:rPr>
              <a:t>First time when our system launch, it need to add the current time.</a:t>
            </a:r>
          </a:p>
          <a:p>
            <a:pPr marL="774700" lvl="1" indent="-171450">
              <a:lnSpc>
                <a:spcPct val="150000"/>
              </a:lnSpc>
            </a:pPr>
            <a:r>
              <a:rPr lang="en-US" sz="1200">
                <a:latin typeface="Times New Roman" panose="02020603050405020304" pitchFamily="18" charset="0"/>
                <a:cs typeface="Times New Roman" panose="02020603050405020304" pitchFamily="18" charset="0"/>
              </a:rPr>
              <a:t>When the system is running RTC must return the current time.</a:t>
            </a:r>
          </a:p>
          <a:p>
            <a:pPr marL="774700" lvl="1" indent="-171450">
              <a:lnSpc>
                <a:spcPct val="150000"/>
              </a:lnSpc>
            </a:pPr>
            <a:r>
              <a:rPr lang="en-US" sz="1200">
                <a:latin typeface="Times New Roman" panose="02020603050405020304" pitchFamily="18" charset="0"/>
                <a:cs typeface="Times New Roman" panose="02020603050405020304" pitchFamily="18" charset="0"/>
              </a:rPr>
              <a:t>RTC will be use for identify the feeding the shrimps or turn on/off lights time.</a:t>
            </a:r>
          </a:p>
          <a:p>
            <a:pPr marL="774700" lvl="1" indent="-171450">
              <a:lnSpc>
                <a:spcPct val="150000"/>
              </a:lnSpc>
              <a:buFont typeface="Arial" panose="020B0604020202020204" pitchFamily="34" charset="0"/>
              <a:buChar char="•"/>
            </a:pPr>
            <a:endParaRPr lang="en-US" sz="1200">
              <a:latin typeface="Times New Roman" panose="02020603050405020304" pitchFamily="18" charset="0"/>
              <a:cs typeface="Times New Roman" panose="02020603050405020304" pitchFamily="18" charset="0"/>
            </a:endParaRPr>
          </a:p>
          <a:p>
            <a:pPr>
              <a:lnSpc>
                <a:spcPct val="150000"/>
              </a:lnSpc>
              <a:buFont typeface="Wingdings" panose="05000000000000000000" pitchFamily="2" charset="2"/>
              <a:buChar char="Ø"/>
            </a:pPr>
            <a:r>
              <a:rPr lang="en-US" sz="1200">
                <a:latin typeface="Times New Roman" panose="02020603050405020304" pitchFamily="18" charset="0"/>
                <a:cs typeface="Times New Roman" panose="02020603050405020304" pitchFamily="18" charset="0"/>
              </a:rPr>
              <a:t>LCD</a:t>
            </a:r>
          </a:p>
          <a:p>
            <a:pPr marL="774700" lvl="1" indent="-171450">
              <a:lnSpc>
                <a:spcPct val="150000"/>
              </a:lnSpc>
            </a:pPr>
            <a:r>
              <a:rPr lang="en-US" sz="1200">
                <a:latin typeface="Times New Roman" panose="02020603050405020304" pitchFamily="18" charset="0"/>
                <a:cs typeface="Times New Roman" panose="02020603050405020304" pitchFamily="18" charset="0"/>
              </a:rPr>
              <a:t>Show the current time, temperature, pH value, mass of food.</a:t>
            </a:r>
          </a:p>
          <a:p>
            <a:pPr marL="774700" lvl="1" indent="-171450">
              <a:lnSpc>
                <a:spcPct val="150000"/>
              </a:lnSpc>
            </a:pPr>
            <a:r>
              <a:rPr lang="en-US" sz="1200">
                <a:latin typeface="Times New Roman" panose="02020603050405020304" pitchFamily="18" charset="0"/>
                <a:cs typeface="Times New Roman" panose="02020603050405020304" pitchFamily="18" charset="0"/>
              </a:rPr>
              <a:t>Show the keyboard inputs.</a:t>
            </a:r>
          </a:p>
          <a:p>
            <a:pPr marL="774700" lvl="1" indent="-171450">
              <a:lnSpc>
                <a:spcPct val="150000"/>
              </a:lnSpc>
            </a:pPr>
            <a:r>
              <a:rPr lang="en-US" sz="1200">
                <a:latin typeface="Times New Roman" panose="02020603050405020304" pitchFamily="18" charset="0"/>
                <a:cs typeface="Times New Roman" panose="02020603050405020304" pitchFamily="18" charset="0"/>
              </a:rPr>
              <a:t>Show the data input settings in the startup</a:t>
            </a:r>
          </a:p>
          <a:p>
            <a:pPr marL="774700" lvl="1" indent="-171450">
              <a:lnSpc>
                <a:spcPct val="150000"/>
              </a:lnSpc>
              <a:buFont typeface="Wingdings" panose="05000000000000000000" pitchFamily="2" charset="2"/>
              <a:buChar char="Ø"/>
            </a:pPr>
            <a:endParaRPr lang="en-US" sz="1200">
              <a:latin typeface="Times New Roman" panose="02020603050405020304" pitchFamily="18" charset="0"/>
              <a:cs typeface="Times New Roman" panose="02020603050405020304" pitchFamily="18" charset="0"/>
            </a:endParaRPr>
          </a:p>
          <a:p>
            <a:pPr>
              <a:lnSpc>
                <a:spcPct val="150000"/>
              </a:lnSpc>
              <a:buFont typeface="Wingdings" panose="05000000000000000000" pitchFamily="2" charset="2"/>
              <a:buChar char="Ø"/>
            </a:pPr>
            <a:r>
              <a:rPr lang="en-US" sz="1200">
                <a:latin typeface="Times New Roman" panose="02020603050405020304" pitchFamily="18" charset="0"/>
                <a:cs typeface="Times New Roman" panose="02020603050405020304" pitchFamily="18" charset="0"/>
              </a:rPr>
              <a:t>GSM</a:t>
            </a:r>
          </a:p>
          <a:p>
            <a:pPr marL="774700" lvl="1" indent="-171450">
              <a:lnSpc>
                <a:spcPct val="150000"/>
              </a:lnSpc>
            </a:pPr>
            <a:r>
              <a:rPr lang="en-US" sz="1200">
                <a:latin typeface="Times New Roman" panose="02020603050405020304" pitchFamily="18" charset="0"/>
                <a:cs typeface="Times New Roman" panose="02020603050405020304" pitchFamily="18" charset="0"/>
              </a:rPr>
              <a:t>Send messages to the mobile-phone.</a:t>
            </a:r>
          </a:p>
          <a:p>
            <a:pPr marL="774700" lvl="1" indent="-171450">
              <a:buFont typeface="Wingdings" panose="05000000000000000000" pitchFamily="2" charset="2"/>
              <a:buChar char="Ø"/>
            </a:pPr>
            <a:endParaRPr lang="en-US" sz="12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1743023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61"/>
        <p:cNvGrpSpPr/>
        <p:nvPr/>
      </p:nvGrpSpPr>
      <p:grpSpPr>
        <a:xfrm>
          <a:off x="0" y="0"/>
          <a:ext cx="0" cy="0"/>
          <a:chOff x="0" y="0"/>
          <a:chExt cx="0" cy="0"/>
        </a:xfrm>
      </p:grpSpPr>
      <p:sp>
        <p:nvSpPr>
          <p:cNvPr id="262" name="Google Shape;262;p39"/>
          <p:cNvSpPr txBox="1">
            <a:spLocks noGrp="1"/>
          </p:cNvSpPr>
          <p:nvPr>
            <p:ph type="title"/>
          </p:nvPr>
        </p:nvSpPr>
        <p:spPr>
          <a:xfrm>
            <a:off x="486698" y="297778"/>
            <a:ext cx="5224675" cy="1257452"/>
          </a:xfrm>
          <a:prstGeom prst="rect">
            <a:avLst/>
          </a:prstGeom>
        </p:spPr>
        <p:txBody>
          <a:bodyPr spcFirstLastPara="1" vert="horz" lIns="91440" tIns="45720" rIns="91440" bIns="45720" rtlCol="0" anchor="ctr" anchorCtr="0">
            <a:normAutofit/>
          </a:bodyPr>
          <a:lstStyle/>
          <a:p>
            <a:pPr marL="0" lvl="0" indent="0" defTabSz="914400">
              <a:spcBef>
                <a:spcPct val="0"/>
              </a:spcBef>
              <a:spcAft>
                <a:spcPts val="0"/>
              </a:spcAft>
            </a:pPr>
            <a:r>
              <a:rPr lang="en-US" sz="3300" b="1"/>
              <a:t>RTC (Real Time Clock Module)</a:t>
            </a:r>
          </a:p>
        </p:txBody>
      </p:sp>
      <p:sp>
        <p:nvSpPr>
          <p:cNvPr id="265" name="Google Shape;265;p39"/>
          <p:cNvSpPr txBox="1">
            <a:spLocks noGrp="1"/>
          </p:cNvSpPr>
          <p:nvPr>
            <p:ph type="body" idx="1"/>
          </p:nvPr>
        </p:nvSpPr>
        <p:spPr>
          <a:xfrm>
            <a:off x="486698" y="1477109"/>
            <a:ext cx="4644102" cy="3495820"/>
          </a:xfrm>
          <a:prstGeom prst="rect">
            <a:avLst/>
          </a:prstGeom>
        </p:spPr>
        <p:txBody>
          <a:bodyPr spcFirstLastPara="1" vert="horz" lIns="91440" tIns="45720" rIns="91440" bIns="45720" rtlCol="0" anchorCtr="0">
            <a:normAutofit/>
          </a:bodyPr>
          <a:lstStyle/>
          <a:p>
            <a:pPr marL="0" lvl="0" indent="0" defTabSz="914400">
              <a:lnSpc>
                <a:spcPct val="150000"/>
              </a:lnSpc>
              <a:spcBef>
                <a:spcPts val="0"/>
              </a:spcBef>
              <a:spcAft>
                <a:spcPts val="0"/>
              </a:spcAft>
              <a:buNone/>
            </a:pPr>
            <a:r>
              <a:rPr lang="en-US" sz="1600" b="1">
                <a:latin typeface="Times New Roman" panose="02020603050405020304" pitchFamily="18" charset="0"/>
                <a:cs typeface="Times New Roman" panose="02020603050405020304" pitchFamily="18" charset="0"/>
              </a:rPr>
              <a:t>Specification (ds3232):</a:t>
            </a:r>
          </a:p>
          <a:p>
            <a:pPr marL="457200" lvl="0" indent="-228600" defTabSz="914400">
              <a:lnSpc>
                <a:spcPct val="150000"/>
              </a:lnSpc>
              <a:spcBef>
                <a:spcPts val="1200"/>
              </a:spcBef>
              <a:spcAft>
                <a:spcPts val="0"/>
              </a:spcAft>
              <a:buSzPct val="100000"/>
              <a:buFont typeface="Arial" panose="020B0604020202020204" pitchFamily="34" charset="0"/>
              <a:buChar char="•"/>
            </a:pPr>
            <a:r>
              <a:rPr lang="en-US" sz="1200">
                <a:latin typeface="Times New Roman" panose="02020603050405020304" pitchFamily="18" charset="0"/>
                <a:cs typeface="Times New Roman" panose="02020603050405020304" pitchFamily="18" charset="0"/>
              </a:rPr>
              <a:t>Low power full BCD clock/calendar</a:t>
            </a:r>
          </a:p>
          <a:p>
            <a:pPr marL="457200" lvl="0" indent="-228600" defTabSz="914400">
              <a:lnSpc>
                <a:spcPct val="150000"/>
              </a:lnSpc>
              <a:spcBef>
                <a:spcPts val="0"/>
              </a:spcBef>
              <a:spcAft>
                <a:spcPts val="0"/>
              </a:spcAft>
              <a:buSzPct val="100000"/>
              <a:buFont typeface="Arial" panose="020B0604020202020204" pitchFamily="34" charset="0"/>
              <a:buChar char="•"/>
            </a:pPr>
            <a:r>
              <a:rPr lang="en-US" sz="1200">
                <a:latin typeface="Times New Roman" panose="02020603050405020304" pitchFamily="18" charset="0"/>
                <a:cs typeface="Times New Roman" panose="02020603050405020304" pitchFamily="18" charset="0"/>
              </a:rPr>
              <a:t>2 main power sources can be connected.</a:t>
            </a:r>
          </a:p>
          <a:p>
            <a:pPr marL="457200" lvl="0" indent="-228600" defTabSz="914400">
              <a:lnSpc>
                <a:spcPct val="150000"/>
              </a:lnSpc>
              <a:spcBef>
                <a:spcPts val="0"/>
              </a:spcBef>
              <a:spcAft>
                <a:spcPts val="0"/>
              </a:spcAft>
              <a:buSzPct val="100000"/>
              <a:buFont typeface="Arial" panose="020B0604020202020204" pitchFamily="34" charset="0"/>
              <a:buChar char="•"/>
            </a:pPr>
            <a:r>
              <a:rPr lang="en-US" sz="1200">
                <a:latin typeface="Times New Roman" panose="02020603050405020304" pitchFamily="18" charset="0"/>
                <a:cs typeface="Times New Roman" panose="02020603050405020304" pitchFamily="18" charset="0"/>
              </a:rPr>
              <a:t>Maximum voltage of primary supply is 5.5v.</a:t>
            </a:r>
          </a:p>
          <a:p>
            <a:pPr marL="457200" lvl="0" indent="-228600" defTabSz="914400">
              <a:lnSpc>
                <a:spcPct val="150000"/>
              </a:lnSpc>
              <a:spcBef>
                <a:spcPts val="0"/>
              </a:spcBef>
              <a:spcAft>
                <a:spcPts val="0"/>
              </a:spcAft>
              <a:buSzPct val="100000"/>
              <a:buFont typeface="Arial" panose="020B0604020202020204" pitchFamily="34" charset="0"/>
              <a:buChar char="•"/>
            </a:pPr>
            <a:r>
              <a:rPr lang="en-US" sz="1200">
                <a:latin typeface="Times New Roman" panose="02020603050405020304" pitchFamily="18" charset="0"/>
                <a:cs typeface="Times New Roman" panose="02020603050405020304" pitchFamily="18" charset="0"/>
              </a:rPr>
              <a:t>Minimum voltage of primary supply is 2.3v. </a:t>
            </a:r>
          </a:p>
          <a:p>
            <a:pPr marL="457200" lvl="0" indent="-228600" defTabSz="914400">
              <a:lnSpc>
                <a:spcPct val="150000"/>
              </a:lnSpc>
              <a:spcBef>
                <a:spcPts val="0"/>
              </a:spcBef>
              <a:spcAft>
                <a:spcPts val="0"/>
              </a:spcAft>
              <a:buSzPct val="100000"/>
              <a:buFont typeface="Arial" panose="020B0604020202020204" pitchFamily="34" charset="0"/>
              <a:buChar char="•"/>
            </a:pPr>
            <a:r>
              <a:rPr lang="en-US" sz="1200">
                <a:latin typeface="Times New Roman" panose="02020603050405020304" pitchFamily="18" charset="0"/>
                <a:cs typeface="Times New Roman" panose="02020603050405020304" pitchFamily="18" charset="0"/>
              </a:rPr>
              <a:t>Maximum voltage of secondary supply is 5.5v.</a:t>
            </a:r>
          </a:p>
          <a:p>
            <a:pPr marL="457200" lvl="0" indent="-228600" defTabSz="914400">
              <a:lnSpc>
                <a:spcPct val="150000"/>
              </a:lnSpc>
              <a:spcBef>
                <a:spcPts val="0"/>
              </a:spcBef>
              <a:spcAft>
                <a:spcPts val="0"/>
              </a:spcAft>
              <a:buSzPct val="100000"/>
              <a:buFont typeface="Arial" panose="020B0604020202020204" pitchFamily="34" charset="0"/>
              <a:buChar char="•"/>
            </a:pPr>
            <a:r>
              <a:rPr lang="en-US" sz="1200">
                <a:latin typeface="Times New Roman" panose="02020603050405020304" pitchFamily="18" charset="0"/>
                <a:cs typeface="Times New Roman" panose="02020603050405020304" pitchFamily="18" charset="0"/>
              </a:rPr>
              <a:t>Minimum voltage of secondary supply is 2.3v. </a:t>
            </a:r>
          </a:p>
          <a:p>
            <a:pPr marL="457200" lvl="0" indent="-228600" defTabSz="914400">
              <a:lnSpc>
                <a:spcPct val="150000"/>
              </a:lnSpc>
              <a:spcBef>
                <a:spcPts val="0"/>
              </a:spcBef>
              <a:spcAft>
                <a:spcPts val="0"/>
              </a:spcAft>
              <a:buSzPct val="100000"/>
              <a:buFont typeface="Arial" panose="020B0604020202020204" pitchFamily="34" charset="0"/>
              <a:buChar char="•"/>
            </a:pPr>
            <a:r>
              <a:rPr lang="en-US" sz="1200">
                <a:latin typeface="Times New Roman" panose="02020603050405020304" pitchFamily="18" charset="0"/>
                <a:cs typeface="Times New Roman" panose="02020603050405020304" pitchFamily="18" charset="0"/>
              </a:rPr>
              <a:t>Maximum current is 200 µA and 350 µA .</a:t>
            </a:r>
          </a:p>
          <a:p>
            <a:pPr marL="457200" lvl="0" indent="-228600" defTabSz="914400">
              <a:lnSpc>
                <a:spcPct val="150000"/>
              </a:lnSpc>
              <a:spcBef>
                <a:spcPts val="0"/>
              </a:spcBef>
              <a:spcAft>
                <a:spcPts val="0"/>
              </a:spcAft>
              <a:buSzPct val="100000"/>
              <a:buFont typeface="Arial" panose="020B0604020202020204" pitchFamily="34" charset="0"/>
              <a:buChar char="•"/>
            </a:pPr>
            <a:r>
              <a:rPr lang="en-US" sz="1200">
                <a:latin typeface="Times New Roman" panose="02020603050405020304" pitchFamily="18" charset="0"/>
                <a:cs typeface="Times New Roman" panose="02020603050405020304" pitchFamily="18" charset="0"/>
              </a:rPr>
              <a:t>Connecting via I2c protocol. </a:t>
            </a:r>
          </a:p>
          <a:p>
            <a:pPr marL="457200" lvl="0" indent="-228600" defTabSz="914400">
              <a:lnSpc>
                <a:spcPct val="150000"/>
              </a:lnSpc>
              <a:spcBef>
                <a:spcPts val="0"/>
              </a:spcBef>
              <a:spcAft>
                <a:spcPts val="0"/>
              </a:spcAft>
              <a:buSzPct val="100000"/>
              <a:buFont typeface="Arial" panose="020B0604020202020204" pitchFamily="34" charset="0"/>
              <a:buChar char="•"/>
            </a:pPr>
            <a:r>
              <a:rPr lang="en-US" sz="1200">
                <a:latin typeface="Times New Roman" panose="02020603050405020304" pitchFamily="18" charset="0"/>
                <a:cs typeface="Times New Roman" panose="02020603050405020304" pitchFamily="18" charset="0"/>
              </a:rPr>
              <a:t>Link to datasheet </a:t>
            </a:r>
            <a:r>
              <a:rPr lang="en-US" sz="1200">
                <a:latin typeface="Times New Roman" panose="02020603050405020304" pitchFamily="18" charset="0"/>
                <a:cs typeface="Times New Roman" panose="02020603050405020304" pitchFamily="18" charset="0"/>
                <a:hlinkClick r:id="rId3"/>
              </a:rPr>
              <a:t>DS3232 Datasheet</a:t>
            </a:r>
            <a:endParaRPr lang="en-US" sz="1200">
              <a:latin typeface="Times New Roman" panose="02020603050405020304" pitchFamily="18" charset="0"/>
              <a:cs typeface="Times New Roman" panose="02020603050405020304" pitchFamily="18" charset="0"/>
            </a:endParaRPr>
          </a:p>
          <a:p>
            <a:pPr marL="457200" lvl="0" indent="-228600" defTabSz="914400">
              <a:lnSpc>
                <a:spcPct val="150000"/>
              </a:lnSpc>
              <a:spcBef>
                <a:spcPts val="1200"/>
              </a:spcBef>
              <a:spcAft>
                <a:spcPts val="1200"/>
              </a:spcAft>
              <a:buFont typeface="Arial" panose="020B0604020202020204" pitchFamily="34" charset="0"/>
              <a:buChar char="•"/>
            </a:pPr>
            <a:endParaRPr lang="en-US" sz="1200" b="1">
              <a:latin typeface="Times New Roman" panose="02020603050405020304" pitchFamily="18" charset="0"/>
              <a:cs typeface="Times New Roman" panose="02020603050405020304" pitchFamily="18" charset="0"/>
            </a:endParaRPr>
          </a:p>
        </p:txBody>
      </p:sp>
      <p:pic>
        <p:nvPicPr>
          <p:cNvPr id="7" name="Picture 2">
            <a:extLst>
              <a:ext uri="{FF2B5EF4-FFF2-40B4-BE49-F238E27FC236}">
                <a16:creationId xmlns:a16="http://schemas.microsoft.com/office/drawing/2014/main" id="{8C047FD8-E83B-F250-5D70-B1043B1DE15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4780" r="2" b="4423"/>
          <a:stretch/>
        </p:blipFill>
        <p:spPr bwMode="auto">
          <a:xfrm>
            <a:off x="4415464" y="0"/>
            <a:ext cx="5664708" cy="5143490"/>
          </a:xfrm>
          <a:prstGeom prst="rect">
            <a:avLst/>
          </a:prstGeom>
          <a:noFill/>
          <a:effectLst/>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81"/>
        <p:cNvGrpSpPr/>
        <p:nvPr/>
      </p:nvGrpSpPr>
      <p:grpSpPr>
        <a:xfrm>
          <a:off x="0" y="0"/>
          <a:ext cx="0" cy="0"/>
          <a:chOff x="0" y="0"/>
          <a:chExt cx="0" cy="0"/>
        </a:xfrm>
      </p:grpSpPr>
      <p:pic>
        <p:nvPicPr>
          <p:cNvPr id="2062" name="Picture 14" descr="In-Depth: Send Receive SMS &amp; Call with SIM900 GSM Shield &amp; Arduino">
            <a:extLst>
              <a:ext uri="{FF2B5EF4-FFF2-40B4-BE49-F238E27FC236}">
                <a16:creationId xmlns:a16="http://schemas.microsoft.com/office/drawing/2014/main" id="{0CF9B320-6675-F97A-862A-52E4C5FE809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2733" r="6547" b="2"/>
          <a:stretch/>
        </p:blipFill>
        <p:spPr bwMode="auto">
          <a:xfrm>
            <a:off x="4572000" y="1251731"/>
            <a:ext cx="4114800" cy="2918334"/>
          </a:xfrm>
          <a:prstGeom prst="rect">
            <a:avLst/>
          </a:prstGeom>
          <a:noFill/>
          <a:extLst>
            <a:ext uri="{909E8E84-426E-40DD-AFC4-6F175D3DCCD1}">
              <a14:hiddenFill xmlns:a14="http://schemas.microsoft.com/office/drawing/2010/main">
                <a:solidFill>
                  <a:srgbClr val="FFFFFF"/>
                </a:solidFill>
              </a14:hiddenFill>
            </a:ext>
          </a:extLst>
        </p:spPr>
      </p:pic>
      <p:sp>
        <p:nvSpPr>
          <p:cNvPr id="282" name="Google Shape;282;p42"/>
          <p:cNvSpPr txBox="1">
            <a:spLocks noGrp="1"/>
          </p:cNvSpPr>
          <p:nvPr>
            <p:ph type="title"/>
          </p:nvPr>
        </p:nvSpPr>
        <p:spPr>
          <a:xfrm>
            <a:off x="628650" y="273843"/>
            <a:ext cx="2866641" cy="602815"/>
          </a:xfrm>
          <a:prstGeom prst="rect">
            <a:avLst/>
          </a:prstGeom>
        </p:spPr>
        <p:txBody>
          <a:bodyPr spcFirstLastPara="1" vert="horz" lIns="91440" tIns="45720" rIns="91440" bIns="45720" rtlCol="0" anchor="ctr" anchorCtr="0">
            <a:normAutofit/>
          </a:bodyPr>
          <a:lstStyle/>
          <a:p>
            <a:pPr marL="0" lvl="0" indent="0" defTabSz="914400">
              <a:spcBef>
                <a:spcPct val="0"/>
              </a:spcBef>
              <a:spcAft>
                <a:spcPts val="0"/>
              </a:spcAft>
            </a:pPr>
            <a:r>
              <a:rPr lang="en-US" sz="3000" b="1"/>
              <a:t>GSM Module</a:t>
            </a:r>
          </a:p>
        </p:txBody>
      </p:sp>
      <p:sp>
        <p:nvSpPr>
          <p:cNvPr id="283" name="Google Shape;283;p42"/>
          <p:cNvSpPr txBox="1">
            <a:spLocks noGrp="1"/>
          </p:cNvSpPr>
          <p:nvPr>
            <p:ph type="body" idx="1"/>
          </p:nvPr>
        </p:nvSpPr>
        <p:spPr>
          <a:xfrm>
            <a:off x="628650" y="1361375"/>
            <a:ext cx="3943350" cy="3297408"/>
          </a:xfrm>
          <a:prstGeom prst="rect">
            <a:avLst/>
          </a:prstGeom>
        </p:spPr>
        <p:txBody>
          <a:bodyPr spcFirstLastPara="1" vert="horz" lIns="91440" tIns="45720" rIns="91440" bIns="45720" rtlCol="0" anchorCtr="0">
            <a:normAutofit lnSpcReduction="10000"/>
          </a:bodyPr>
          <a:lstStyle/>
          <a:p>
            <a:pPr marL="0" lvl="0" indent="0" defTabSz="914400">
              <a:spcBef>
                <a:spcPts val="0"/>
              </a:spcBef>
              <a:spcAft>
                <a:spcPts val="0"/>
              </a:spcAft>
              <a:buNone/>
            </a:pPr>
            <a:r>
              <a:rPr lang="en-US" sz="1600" b="1">
                <a:latin typeface="Times New Roman" panose="02020603050405020304" pitchFamily="18" charset="0"/>
                <a:cs typeface="Times New Roman" panose="02020603050405020304" pitchFamily="18" charset="0"/>
              </a:rPr>
              <a:t>Specification (SIM900D):</a:t>
            </a:r>
          </a:p>
          <a:p>
            <a:pPr marL="0" lvl="0" indent="-228600" defTabSz="914400">
              <a:spcBef>
                <a:spcPts val="0"/>
              </a:spcBef>
              <a:spcAft>
                <a:spcPts val="0"/>
              </a:spcAft>
              <a:buFont typeface="Arial" panose="020B0604020202020204" pitchFamily="34" charset="0"/>
              <a:buChar char="•"/>
            </a:pPr>
            <a:endParaRPr lang="en-US" sz="1100"/>
          </a:p>
          <a:p>
            <a:pPr marL="457200" lvl="0" indent="-228600" defTabSz="914400">
              <a:lnSpc>
                <a:spcPct val="150000"/>
              </a:lnSpc>
              <a:spcBef>
                <a:spcPts val="1200"/>
              </a:spcBef>
              <a:spcAft>
                <a:spcPts val="0"/>
              </a:spcAft>
              <a:buSzPct val="100000"/>
              <a:buFont typeface="Arial" panose="020B0604020202020204" pitchFamily="34" charset="0"/>
              <a:buChar char="•"/>
            </a:pPr>
            <a:r>
              <a:rPr lang="en-US" sz="1200">
                <a:latin typeface="Times New Roman" panose="02020603050405020304" pitchFamily="18" charset="0"/>
                <a:cs typeface="Times New Roman" panose="02020603050405020304" pitchFamily="18" charset="0"/>
              </a:rPr>
              <a:t>Power supply range between 3.4V – 4.5V</a:t>
            </a:r>
          </a:p>
          <a:p>
            <a:pPr marL="457200" lvl="0" indent="-228600" defTabSz="914400">
              <a:lnSpc>
                <a:spcPct val="150000"/>
              </a:lnSpc>
              <a:spcBef>
                <a:spcPts val="0"/>
              </a:spcBef>
              <a:spcAft>
                <a:spcPts val="0"/>
              </a:spcAft>
              <a:buSzPct val="100000"/>
              <a:buFont typeface="Arial" panose="020B0604020202020204" pitchFamily="34" charset="0"/>
              <a:buChar char="•"/>
            </a:pPr>
            <a:r>
              <a:rPr lang="en-US" sz="1200">
                <a:latin typeface="Times New Roman" panose="02020603050405020304" pitchFamily="18" charset="0"/>
                <a:cs typeface="Times New Roman" panose="02020603050405020304" pitchFamily="18" charset="0"/>
              </a:rPr>
              <a:t>It is quad-band GSM module, and it has 4 frequencies such as GSM 850, EGSM 900, DCS 1800, and PCS 1900.</a:t>
            </a:r>
          </a:p>
          <a:p>
            <a:pPr marL="457200" lvl="0" indent="-228600" defTabSz="914400">
              <a:lnSpc>
                <a:spcPct val="150000"/>
              </a:lnSpc>
              <a:spcBef>
                <a:spcPts val="0"/>
              </a:spcBef>
              <a:spcAft>
                <a:spcPts val="0"/>
              </a:spcAft>
              <a:buSzPct val="100000"/>
              <a:buFont typeface="Arial" panose="020B0604020202020204" pitchFamily="34" charset="0"/>
              <a:buChar char="•"/>
            </a:pPr>
            <a:r>
              <a:rPr lang="en-US" sz="1200">
                <a:latin typeface="Times New Roman" panose="02020603050405020304" pitchFamily="18" charset="0"/>
                <a:cs typeface="Times New Roman" panose="02020603050405020304" pitchFamily="18" charset="0"/>
              </a:rPr>
              <a:t>Normally it can operate in -30°C to +80°C temperature. </a:t>
            </a:r>
          </a:p>
          <a:p>
            <a:pPr marL="457200" lvl="0" indent="-228600" defTabSz="914400">
              <a:lnSpc>
                <a:spcPct val="150000"/>
              </a:lnSpc>
              <a:spcBef>
                <a:spcPts val="0"/>
              </a:spcBef>
              <a:spcAft>
                <a:spcPts val="0"/>
              </a:spcAft>
              <a:buSzPct val="100000"/>
              <a:buFont typeface="Arial" panose="020B0604020202020204" pitchFamily="34" charset="0"/>
              <a:buChar char="•"/>
            </a:pPr>
            <a:r>
              <a:rPr lang="en-US" sz="1200">
                <a:latin typeface="Times New Roman" panose="02020603050405020304" pitchFamily="18" charset="0"/>
                <a:cs typeface="Times New Roman" panose="02020603050405020304" pitchFamily="18" charset="0"/>
              </a:rPr>
              <a:t>Maximum downlink speed is 85.6 kbps and maximum uplink speed is 42.8 kbps.</a:t>
            </a:r>
          </a:p>
          <a:p>
            <a:pPr marL="457200" lvl="0" indent="-228600" defTabSz="914400">
              <a:lnSpc>
                <a:spcPct val="150000"/>
              </a:lnSpc>
              <a:spcBef>
                <a:spcPts val="0"/>
              </a:spcBef>
              <a:spcAft>
                <a:spcPts val="0"/>
              </a:spcAft>
              <a:buSzPct val="100000"/>
              <a:buFont typeface="Arial" panose="020B0604020202020204" pitchFamily="34" charset="0"/>
              <a:buChar char="•"/>
            </a:pPr>
            <a:r>
              <a:rPr lang="en-US" sz="1200">
                <a:latin typeface="Times New Roman" panose="02020603050405020304" pitchFamily="18" charset="0"/>
                <a:cs typeface="Times New Roman" panose="02020603050405020304" pitchFamily="18" charset="0"/>
              </a:rPr>
              <a:t>Support SIM card: 1.8V, 3V.</a:t>
            </a:r>
          </a:p>
          <a:p>
            <a:pPr marL="457200" lvl="0" indent="-228600" defTabSz="914400">
              <a:lnSpc>
                <a:spcPct val="150000"/>
              </a:lnSpc>
              <a:spcBef>
                <a:spcPts val="0"/>
              </a:spcBef>
              <a:spcAft>
                <a:spcPts val="0"/>
              </a:spcAft>
              <a:buSzPct val="100000"/>
              <a:buFont typeface="Arial" panose="020B0604020202020204" pitchFamily="34" charset="0"/>
              <a:buChar char="•"/>
            </a:pPr>
            <a:r>
              <a:rPr lang="en-US" sz="1200">
                <a:latin typeface="Times New Roman" panose="02020603050405020304" pitchFamily="18" charset="0"/>
                <a:cs typeface="Times New Roman" panose="02020603050405020304" pitchFamily="18" charset="0"/>
              </a:rPr>
              <a:t>Link to datasheet </a:t>
            </a:r>
            <a:r>
              <a:rPr lang="en-US" sz="1200">
                <a:latin typeface="Times New Roman" panose="02020603050405020304" pitchFamily="18" charset="0"/>
                <a:cs typeface="Times New Roman" panose="02020603050405020304" pitchFamily="18" charset="0"/>
                <a:hlinkClick r:id="rId4"/>
              </a:rPr>
              <a:t>SIM900D Datasheet</a:t>
            </a:r>
            <a:endParaRPr lang="en-US" sz="1200">
              <a:latin typeface="Times New Roman" panose="02020603050405020304" pitchFamily="18" charset="0"/>
              <a:cs typeface="Times New Roman" panose="02020603050405020304" pitchFamily="18" charset="0"/>
            </a:endParaRPr>
          </a:p>
          <a:p>
            <a:pPr marL="457200" lvl="0" indent="-228600" defTabSz="914400">
              <a:spcBef>
                <a:spcPts val="0"/>
              </a:spcBef>
              <a:spcAft>
                <a:spcPts val="0"/>
              </a:spcAft>
              <a:buSzPct val="100000"/>
              <a:buFont typeface="Arial" panose="020B0604020202020204" pitchFamily="34" charset="0"/>
              <a:buChar char="•"/>
            </a:pPr>
            <a:endParaRPr lang="en-US" sz="1100"/>
          </a:p>
          <a:p>
            <a:pPr marL="457200" lvl="0" indent="-228600" defTabSz="914400">
              <a:spcBef>
                <a:spcPts val="1200"/>
              </a:spcBef>
              <a:spcAft>
                <a:spcPts val="0"/>
              </a:spcAft>
              <a:buFont typeface="Arial" panose="020B0604020202020204" pitchFamily="34" charset="0"/>
              <a:buChar char="•"/>
            </a:pPr>
            <a:endParaRPr lang="en-US" sz="1100" b="1"/>
          </a:p>
          <a:p>
            <a:pPr marL="0" lvl="0" indent="-228600" defTabSz="914400">
              <a:spcBef>
                <a:spcPts val="1200"/>
              </a:spcBef>
              <a:spcAft>
                <a:spcPts val="1200"/>
              </a:spcAft>
              <a:buFont typeface="Arial" panose="020B0604020202020204" pitchFamily="34" charset="0"/>
              <a:buChar char="•"/>
            </a:pPr>
            <a:endParaRPr lang="en-US" sz="110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16X2 LCD">
            <a:extLst>
              <a:ext uri="{FF2B5EF4-FFF2-40B4-BE49-F238E27FC236}">
                <a16:creationId xmlns:a16="http://schemas.microsoft.com/office/drawing/2014/main" id="{5AD630E8-1D1C-8B75-9935-C5E38F3FBA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73180" y="1215018"/>
            <a:ext cx="5270820" cy="329426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35560CC-5E7F-03FD-F096-683F67022E9F}"/>
              </a:ext>
            </a:extLst>
          </p:cNvPr>
          <p:cNvSpPr>
            <a:spLocks noGrp="1"/>
          </p:cNvSpPr>
          <p:nvPr>
            <p:ph type="title"/>
          </p:nvPr>
        </p:nvSpPr>
        <p:spPr>
          <a:xfrm>
            <a:off x="490299" y="439419"/>
            <a:ext cx="7688700" cy="535200"/>
          </a:xfrm>
        </p:spPr>
        <p:txBody>
          <a:bodyPr>
            <a:normAutofit fontScale="90000"/>
          </a:bodyPr>
          <a:lstStyle/>
          <a:p>
            <a:r>
              <a:rPr lang="en-US" b="1">
                <a:latin typeface="Times New Roman" panose="02020603050405020304" pitchFamily="18" charset="0"/>
                <a:cs typeface="Times New Roman" panose="02020603050405020304" pitchFamily="18" charset="0"/>
              </a:rPr>
              <a:t>16x2 LCD Display</a:t>
            </a:r>
          </a:p>
        </p:txBody>
      </p:sp>
      <p:sp>
        <p:nvSpPr>
          <p:cNvPr id="4" name="Google Shape;283;p42">
            <a:extLst>
              <a:ext uri="{FF2B5EF4-FFF2-40B4-BE49-F238E27FC236}">
                <a16:creationId xmlns:a16="http://schemas.microsoft.com/office/drawing/2014/main" id="{29E777FF-33D5-A19C-1055-67A6F56C2DA2}"/>
              </a:ext>
            </a:extLst>
          </p:cNvPr>
          <p:cNvSpPr txBox="1">
            <a:spLocks noGrp="1"/>
          </p:cNvSpPr>
          <p:nvPr>
            <p:ph type="body" idx="1"/>
          </p:nvPr>
        </p:nvSpPr>
        <p:spPr>
          <a:xfrm>
            <a:off x="628649" y="1361375"/>
            <a:ext cx="7550349" cy="3297408"/>
          </a:xfrm>
          <a:prstGeom prst="rect">
            <a:avLst/>
          </a:prstGeom>
        </p:spPr>
        <p:txBody>
          <a:bodyPr spcFirstLastPara="1" vert="horz" lIns="91440" tIns="45720" rIns="91440" bIns="45720" rtlCol="0" anchorCtr="0">
            <a:normAutofit/>
          </a:bodyPr>
          <a:lstStyle/>
          <a:p>
            <a:pPr marL="0" lvl="0" indent="0" defTabSz="914400">
              <a:spcBef>
                <a:spcPts val="0"/>
              </a:spcBef>
              <a:spcAft>
                <a:spcPts val="0"/>
              </a:spcAft>
              <a:buNone/>
            </a:pPr>
            <a:r>
              <a:rPr lang="en-US" sz="1600" b="1">
                <a:latin typeface="Times New Roman" panose="02020603050405020304" pitchFamily="18" charset="0"/>
                <a:cs typeface="Times New Roman" panose="02020603050405020304" pitchFamily="18" charset="0"/>
              </a:rPr>
              <a:t>Specification (LM016L):</a:t>
            </a:r>
          </a:p>
          <a:p>
            <a:pPr marL="0" lvl="0" indent="-228600" defTabSz="914400">
              <a:spcBef>
                <a:spcPts val="0"/>
              </a:spcBef>
              <a:spcAft>
                <a:spcPts val="0"/>
              </a:spcAft>
              <a:buFont typeface="Arial" panose="020B0604020202020204" pitchFamily="34" charset="0"/>
              <a:buChar char="•"/>
            </a:pPr>
            <a:endParaRPr lang="en-US" sz="1100"/>
          </a:p>
          <a:p>
            <a:pPr marL="457200" lvl="0" indent="-228600" defTabSz="914400">
              <a:lnSpc>
                <a:spcPct val="150000"/>
              </a:lnSpc>
              <a:spcBef>
                <a:spcPts val="1200"/>
              </a:spcBef>
              <a:spcAft>
                <a:spcPts val="0"/>
              </a:spcAft>
              <a:buSzPct val="100000"/>
              <a:buFont typeface="Arial" panose="020B0604020202020204" pitchFamily="34" charset="0"/>
              <a:buChar char="•"/>
            </a:pPr>
            <a:r>
              <a:rPr lang="en-US" sz="1200">
                <a:latin typeface="Times New Roman" panose="02020603050405020304" pitchFamily="18" charset="0"/>
                <a:cs typeface="Times New Roman" panose="02020603050405020304" pitchFamily="18" charset="0"/>
              </a:rPr>
              <a:t>Power supply range between 1.5V – 5.5V</a:t>
            </a:r>
          </a:p>
          <a:p>
            <a:pPr marL="457200" lvl="0" indent="-228600" defTabSz="914400">
              <a:lnSpc>
                <a:spcPct val="150000"/>
              </a:lnSpc>
              <a:spcBef>
                <a:spcPts val="1200"/>
              </a:spcBef>
              <a:spcAft>
                <a:spcPts val="0"/>
              </a:spcAft>
              <a:buSzPct val="100000"/>
              <a:buFont typeface="Arial" panose="020B0604020202020204" pitchFamily="34" charset="0"/>
              <a:buChar char="•"/>
            </a:pPr>
            <a:r>
              <a:rPr lang="en-US" sz="1200">
                <a:latin typeface="Times New Roman" panose="02020603050405020304" pitchFamily="18" charset="0"/>
                <a:cs typeface="Times New Roman" panose="02020603050405020304" pitchFamily="18" charset="0"/>
              </a:rPr>
              <a:t>Character size 5x7 Dots</a:t>
            </a:r>
          </a:p>
          <a:p>
            <a:pPr marL="457200" lvl="0" indent="-228600" defTabSz="914400">
              <a:lnSpc>
                <a:spcPct val="150000"/>
              </a:lnSpc>
              <a:spcBef>
                <a:spcPts val="1200"/>
              </a:spcBef>
              <a:spcAft>
                <a:spcPts val="0"/>
              </a:spcAft>
              <a:buSzPct val="100000"/>
              <a:buFont typeface="Arial" panose="020B0604020202020204" pitchFamily="34" charset="0"/>
              <a:buChar char="•"/>
            </a:pPr>
            <a:r>
              <a:rPr lang="en-US" sz="1200">
                <a:latin typeface="Times New Roman" panose="02020603050405020304" pitchFamily="18" charset="0"/>
                <a:cs typeface="Times New Roman" panose="02020603050405020304" pitchFamily="18" charset="0"/>
              </a:rPr>
              <a:t>Dot size 0.56 X 0.66 mm</a:t>
            </a:r>
          </a:p>
          <a:p>
            <a:pPr marL="457200" lvl="0" indent="-228600" defTabSz="914400">
              <a:lnSpc>
                <a:spcPct val="150000"/>
              </a:lnSpc>
              <a:spcBef>
                <a:spcPts val="1200"/>
              </a:spcBef>
              <a:spcAft>
                <a:spcPts val="0"/>
              </a:spcAft>
              <a:buSzPct val="100000"/>
              <a:buFont typeface="Arial" panose="020B0604020202020204" pitchFamily="34" charset="0"/>
              <a:buChar char="•"/>
            </a:pPr>
            <a:r>
              <a:rPr lang="en-US" sz="1200">
                <a:latin typeface="Times New Roman" panose="02020603050405020304" pitchFamily="18" charset="0"/>
                <a:cs typeface="Times New Roman" panose="02020603050405020304" pitchFamily="18" charset="0"/>
              </a:rPr>
              <a:t>Module Size  84 X  44 X 10.5 mm</a:t>
            </a:r>
          </a:p>
          <a:p>
            <a:pPr indent="-228600" defTabSz="914400">
              <a:lnSpc>
                <a:spcPct val="150000"/>
              </a:lnSpc>
              <a:spcBef>
                <a:spcPts val="1200"/>
              </a:spcBef>
              <a:buSzPct val="100000"/>
              <a:buFont typeface="Arial" panose="020B0604020202020204" pitchFamily="34" charset="0"/>
              <a:buChar char="•"/>
            </a:pPr>
            <a:r>
              <a:rPr lang="en-US" sz="1200">
                <a:latin typeface="Times New Roman" panose="02020603050405020304" pitchFamily="18" charset="0"/>
                <a:cs typeface="Times New Roman" panose="02020603050405020304" pitchFamily="18" charset="0"/>
              </a:rPr>
              <a:t>Connecting via I2c protocol. </a:t>
            </a:r>
          </a:p>
          <a:p>
            <a:pPr marL="457200" lvl="0" indent="-228600" defTabSz="914400">
              <a:lnSpc>
                <a:spcPct val="150000"/>
              </a:lnSpc>
              <a:spcBef>
                <a:spcPts val="1200"/>
              </a:spcBef>
              <a:spcAft>
                <a:spcPts val="0"/>
              </a:spcAft>
              <a:buSzPct val="100000"/>
              <a:buFont typeface="Arial" panose="020B0604020202020204" pitchFamily="34" charset="0"/>
              <a:buChar char="•"/>
            </a:pPr>
            <a:r>
              <a:rPr lang="en-US" sz="1200">
                <a:latin typeface="Times New Roman" panose="02020603050405020304" pitchFamily="18" charset="0"/>
                <a:cs typeface="Times New Roman" panose="02020603050405020304" pitchFamily="18" charset="0"/>
              </a:rPr>
              <a:t>Link to Datasheet </a:t>
            </a:r>
            <a:r>
              <a:rPr lang="en-US" sz="1200">
                <a:latin typeface="Times New Roman" panose="02020603050405020304" pitchFamily="18" charset="0"/>
                <a:cs typeface="Times New Roman" panose="02020603050405020304" pitchFamily="18" charset="0"/>
                <a:hlinkClick r:id="rId3"/>
              </a:rPr>
              <a:t>LM016L Datasheet</a:t>
            </a:r>
            <a:endParaRPr lang="en-US" sz="1200">
              <a:latin typeface="Times New Roman" panose="02020603050405020304" pitchFamily="18" charset="0"/>
              <a:cs typeface="Times New Roman" panose="02020603050405020304" pitchFamily="18" charset="0"/>
            </a:endParaRPr>
          </a:p>
          <a:p>
            <a:pPr marL="457200" lvl="0" indent="-228600" defTabSz="914400">
              <a:lnSpc>
                <a:spcPct val="150000"/>
              </a:lnSpc>
              <a:spcBef>
                <a:spcPts val="1200"/>
              </a:spcBef>
              <a:spcAft>
                <a:spcPts val="0"/>
              </a:spcAft>
              <a:buSzPct val="100000"/>
              <a:buFont typeface="Arial" panose="020B0604020202020204" pitchFamily="34" charset="0"/>
              <a:buChar char="•"/>
            </a:pPr>
            <a:endParaRPr lang="en-US" sz="1200">
              <a:latin typeface="Times New Roman" panose="02020603050405020304" pitchFamily="18" charset="0"/>
              <a:cs typeface="Times New Roman" panose="02020603050405020304" pitchFamily="18" charset="0"/>
            </a:endParaRPr>
          </a:p>
          <a:p>
            <a:pPr marL="457200" lvl="0" indent="-228600" defTabSz="914400">
              <a:spcBef>
                <a:spcPts val="0"/>
              </a:spcBef>
              <a:spcAft>
                <a:spcPts val="0"/>
              </a:spcAft>
              <a:buSzPct val="100000"/>
              <a:buFont typeface="Arial" panose="020B0604020202020204" pitchFamily="34" charset="0"/>
              <a:buChar char="•"/>
            </a:pPr>
            <a:endParaRPr lang="en-US" sz="1100"/>
          </a:p>
          <a:p>
            <a:pPr marL="457200" lvl="0" indent="-228600" defTabSz="914400">
              <a:spcBef>
                <a:spcPts val="1200"/>
              </a:spcBef>
              <a:spcAft>
                <a:spcPts val="0"/>
              </a:spcAft>
              <a:buFont typeface="Arial" panose="020B0604020202020204" pitchFamily="34" charset="0"/>
              <a:buChar char="•"/>
            </a:pPr>
            <a:endParaRPr lang="en-US" sz="1100" b="1"/>
          </a:p>
          <a:p>
            <a:pPr marL="0" lvl="0" indent="-228600" defTabSz="914400">
              <a:spcBef>
                <a:spcPts val="1200"/>
              </a:spcBef>
              <a:spcAft>
                <a:spcPts val="1200"/>
              </a:spcAft>
              <a:buFont typeface="Arial" panose="020B0604020202020204" pitchFamily="34" charset="0"/>
              <a:buChar char="•"/>
            </a:pPr>
            <a:endParaRPr lang="en-US" sz="1100"/>
          </a:p>
        </p:txBody>
      </p:sp>
    </p:spTree>
    <p:extLst>
      <p:ext uri="{BB962C8B-B14F-4D97-AF65-F5344CB8AC3E}">
        <p14:creationId xmlns:p14="http://schemas.microsoft.com/office/powerpoint/2010/main" val="240405781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0221C5-5C73-B2E7-6BF9-76A9BD42FF77}"/>
              </a:ext>
            </a:extLst>
          </p:cNvPr>
          <p:cNvSpPr>
            <a:spLocks noGrp="1"/>
          </p:cNvSpPr>
          <p:nvPr>
            <p:ph type="title"/>
          </p:nvPr>
        </p:nvSpPr>
        <p:spPr>
          <a:xfrm>
            <a:off x="628649" y="218317"/>
            <a:ext cx="7886699" cy="384026"/>
          </a:xfrm>
        </p:spPr>
        <p:txBody>
          <a:bodyPr vert="horz" lIns="91440" tIns="45720" rIns="91440" bIns="45720" rtlCol="0" anchor="b">
            <a:normAutofit/>
          </a:bodyPr>
          <a:lstStyle/>
          <a:p>
            <a:pPr defTabSz="914400">
              <a:spcBef>
                <a:spcPct val="0"/>
              </a:spcBef>
            </a:pPr>
            <a:r>
              <a:rPr lang="en-US" sz="2000" kern="1200">
                <a:solidFill>
                  <a:schemeClr val="tx1"/>
                </a:solidFill>
                <a:latin typeface="Times New Roman" panose="02020603050405020304" pitchFamily="18" charset="0"/>
                <a:cs typeface="Times New Roman" panose="02020603050405020304" pitchFamily="18" charset="0"/>
              </a:rPr>
              <a:t>Circuit Diagram</a:t>
            </a:r>
          </a:p>
        </p:txBody>
      </p:sp>
      <p:pic>
        <p:nvPicPr>
          <p:cNvPr id="7" name="Picture 6">
            <a:extLst>
              <a:ext uri="{FF2B5EF4-FFF2-40B4-BE49-F238E27FC236}">
                <a16:creationId xmlns:a16="http://schemas.microsoft.com/office/drawing/2014/main" id="{B7CF6B42-7626-6B5D-8CD2-20E74D86EAA7}"/>
              </a:ext>
            </a:extLst>
          </p:cNvPr>
          <p:cNvPicPr>
            <a:picLocks noChangeAspect="1"/>
          </p:cNvPicPr>
          <p:nvPr/>
        </p:nvPicPr>
        <p:blipFill rotWithShape="1">
          <a:blip r:embed="rId2"/>
          <a:srcRect l="22594" t="18577" r="9845" b="6560"/>
          <a:stretch/>
        </p:blipFill>
        <p:spPr>
          <a:xfrm>
            <a:off x="1329397" y="734757"/>
            <a:ext cx="6347097" cy="3956001"/>
          </a:xfrm>
          <a:prstGeom prst="rect">
            <a:avLst/>
          </a:prstGeom>
        </p:spPr>
      </p:pic>
    </p:spTree>
    <p:extLst>
      <p:ext uri="{BB962C8B-B14F-4D97-AF65-F5344CB8AC3E}">
        <p14:creationId xmlns:p14="http://schemas.microsoft.com/office/powerpoint/2010/main" val="381696484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480208-6CF6-E784-9766-D6F1DEFEEC93}"/>
              </a:ext>
            </a:extLst>
          </p:cNvPr>
          <p:cNvSpPr>
            <a:spLocks noGrp="1"/>
          </p:cNvSpPr>
          <p:nvPr>
            <p:ph type="title"/>
          </p:nvPr>
        </p:nvSpPr>
        <p:spPr>
          <a:xfrm>
            <a:off x="518435" y="268325"/>
            <a:ext cx="7688700" cy="535200"/>
          </a:xfrm>
        </p:spPr>
        <p:txBody>
          <a:bodyPr>
            <a:normAutofit fontScale="90000"/>
          </a:bodyPr>
          <a:lstStyle/>
          <a:p>
            <a:r>
              <a:rPr lang="en-US"/>
              <a:t>Code </a:t>
            </a:r>
          </a:p>
        </p:txBody>
      </p:sp>
      <p:sp>
        <p:nvSpPr>
          <p:cNvPr id="3" name="Text Placeholder 2">
            <a:extLst>
              <a:ext uri="{FF2B5EF4-FFF2-40B4-BE49-F238E27FC236}">
                <a16:creationId xmlns:a16="http://schemas.microsoft.com/office/drawing/2014/main" id="{C4BCC0D0-98CA-D962-AC95-23A8BA770B9D}"/>
              </a:ext>
            </a:extLst>
          </p:cNvPr>
          <p:cNvSpPr>
            <a:spLocks noGrp="1"/>
          </p:cNvSpPr>
          <p:nvPr>
            <p:ph type="body" idx="1"/>
          </p:nvPr>
        </p:nvSpPr>
        <p:spPr>
          <a:xfrm>
            <a:off x="597607" y="967526"/>
            <a:ext cx="3765178" cy="3217611"/>
          </a:xfrm>
        </p:spPr>
        <p:txBody>
          <a:bodyPr>
            <a:normAutofit fontScale="92500" lnSpcReduction="10000"/>
          </a:bodyPr>
          <a:lstStyle/>
          <a:p>
            <a:pPr marL="146050" indent="0">
              <a:buNone/>
            </a:pPr>
            <a:r>
              <a:rPr lang="en-US" sz="1200">
                <a:solidFill>
                  <a:srgbClr val="0000FF"/>
                </a:solidFill>
                <a:highlight>
                  <a:srgbClr val="FFFFFF"/>
                </a:highlight>
                <a:latin typeface="Times New Roman" panose="02020603050405020304" pitchFamily="18" charset="0"/>
                <a:cs typeface="Times New Roman" panose="02020603050405020304" pitchFamily="18" charset="0"/>
              </a:rPr>
              <a:t>#define</a:t>
            </a:r>
            <a:r>
              <a:rPr lang="en-US" sz="1200">
                <a:solidFill>
                  <a:srgbClr val="A31515"/>
                </a:solidFill>
                <a:highlight>
                  <a:srgbClr val="FFFFFF"/>
                </a:highlight>
                <a:latin typeface="Times New Roman" panose="02020603050405020304" pitchFamily="18" charset="0"/>
                <a:cs typeface="Times New Roman" panose="02020603050405020304" pitchFamily="18" charset="0"/>
              </a:rPr>
              <a:t> </a:t>
            </a:r>
            <a:r>
              <a:rPr lang="en-US" sz="1200" i="1">
                <a:solidFill>
                  <a:srgbClr val="A000A0"/>
                </a:solidFill>
                <a:highlight>
                  <a:srgbClr val="FFFFFF"/>
                </a:highlight>
                <a:latin typeface="Times New Roman" panose="02020603050405020304" pitchFamily="18" charset="0"/>
                <a:cs typeface="Times New Roman" panose="02020603050405020304" pitchFamily="18" charset="0"/>
              </a:rPr>
              <a:t>F_CPU</a:t>
            </a:r>
            <a:r>
              <a:rPr lang="en-US" sz="1200" i="0">
                <a:solidFill>
                  <a:srgbClr val="A31515"/>
                </a:solidFill>
                <a:highlight>
                  <a:srgbClr val="FFFFFF"/>
                </a:highlight>
                <a:latin typeface="Times New Roman" panose="02020603050405020304" pitchFamily="18" charset="0"/>
                <a:cs typeface="Times New Roman" panose="02020603050405020304" pitchFamily="18" charset="0"/>
              </a:rPr>
              <a:t> </a:t>
            </a:r>
            <a:r>
              <a:rPr lang="en-US" sz="1200" i="0">
                <a:solidFill>
                  <a:srgbClr val="000000"/>
                </a:solidFill>
                <a:highlight>
                  <a:srgbClr val="FFFFFF"/>
                </a:highlight>
                <a:latin typeface="Times New Roman" panose="02020603050405020304" pitchFamily="18" charset="0"/>
                <a:cs typeface="Times New Roman" panose="02020603050405020304" pitchFamily="18" charset="0"/>
              </a:rPr>
              <a:t>8000000</a:t>
            </a:r>
          </a:p>
          <a:p>
            <a:pPr marL="146050" indent="0">
              <a:buNone/>
            </a:pPr>
            <a:r>
              <a:rPr lang="en-US" sz="1200" i="0">
                <a:solidFill>
                  <a:srgbClr val="0000FF"/>
                </a:solidFill>
                <a:highlight>
                  <a:srgbClr val="FFFFFF"/>
                </a:highlight>
                <a:latin typeface="Times New Roman" panose="02020603050405020304" pitchFamily="18" charset="0"/>
                <a:cs typeface="Times New Roman" panose="02020603050405020304" pitchFamily="18" charset="0"/>
              </a:rPr>
              <a:t>#include</a:t>
            </a:r>
            <a:r>
              <a:rPr lang="en-US" sz="1200" i="0">
                <a:solidFill>
                  <a:srgbClr val="A31515"/>
                </a:solidFill>
                <a:highlight>
                  <a:srgbClr val="FFFFFF"/>
                </a:highlight>
                <a:latin typeface="Times New Roman" panose="02020603050405020304" pitchFamily="18" charset="0"/>
                <a:cs typeface="Times New Roman" panose="02020603050405020304" pitchFamily="18" charset="0"/>
              </a:rPr>
              <a:t> </a:t>
            </a:r>
            <a:r>
              <a:rPr lang="en-US" sz="1200" i="0">
                <a:solidFill>
                  <a:srgbClr val="000000"/>
                </a:solidFill>
                <a:highlight>
                  <a:srgbClr val="FFFFFF"/>
                </a:highlight>
                <a:latin typeface="Times New Roman" panose="02020603050405020304" pitchFamily="18" charset="0"/>
                <a:cs typeface="Times New Roman" panose="02020603050405020304" pitchFamily="18" charset="0"/>
              </a:rPr>
              <a:t>&lt;avr/io.h&gt;</a:t>
            </a:r>
          </a:p>
          <a:p>
            <a:pPr marL="146050" indent="0">
              <a:buNone/>
            </a:pPr>
            <a:r>
              <a:rPr lang="en-US" sz="1200" i="0">
                <a:solidFill>
                  <a:srgbClr val="0000FF"/>
                </a:solidFill>
                <a:highlight>
                  <a:srgbClr val="FFFFFF"/>
                </a:highlight>
                <a:latin typeface="Times New Roman" panose="02020603050405020304" pitchFamily="18" charset="0"/>
                <a:cs typeface="Times New Roman" panose="02020603050405020304" pitchFamily="18" charset="0"/>
              </a:rPr>
              <a:t>#include</a:t>
            </a:r>
            <a:r>
              <a:rPr lang="en-US" sz="1200" i="0">
                <a:solidFill>
                  <a:srgbClr val="A31515"/>
                </a:solidFill>
                <a:highlight>
                  <a:srgbClr val="FFFFFF"/>
                </a:highlight>
                <a:latin typeface="Times New Roman" panose="02020603050405020304" pitchFamily="18" charset="0"/>
                <a:cs typeface="Times New Roman" panose="02020603050405020304" pitchFamily="18" charset="0"/>
              </a:rPr>
              <a:t> </a:t>
            </a:r>
            <a:r>
              <a:rPr lang="en-US" sz="1200" i="0">
                <a:solidFill>
                  <a:srgbClr val="000000"/>
                </a:solidFill>
                <a:highlight>
                  <a:srgbClr val="FFFFFF"/>
                </a:highlight>
                <a:latin typeface="Times New Roman" panose="02020603050405020304" pitchFamily="18" charset="0"/>
                <a:cs typeface="Times New Roman" panose="02020603050405020304" pitchFamily="18" charset="0"/>
              </a:rPr>
              <a:t>&lt;util/delay.h&gt;</a:t>
            </a:r>
          </a:p>
          <a:p>
            <a:pPr marL="146050" indent="0">
              <a:buNone/>
            </a:pPr>
            <a:r>
              <a:rPr lang="en-US" sz="1200" i="0">
                <a:solidFill>
                  <a:srgbClr val="0000FF"/>
                </a:solidFill>
                <a:highlight>
                  <a:srgbClr val="FFFFFF"/>
                </a:highlight>
                <a:latin typeface="Times New Roman" panose="02020603050405020304" pitchFamily="18" charset="0"/>
                <a:cs typeface="Times New Roman" panose="02020603050405020304" pitchFamily="18" charset="0"/>
              </a:rPr>
              <a:t>#include</a:t>
            </a:r>
            <a:r>
              <a:rPr lang="en-US" sz="1200" i="0">
                <a:solidFill>
                  <a:srgbClr val="A31515"/>
                </a:solidFill>
                <a:highlight>
                  <a:srgbClr val="FFFFFF"/>
                </a:highlight>
                <a:latin typeface="Times New Roman" panose="02020603050405020304" pitchFamily="18" charset="0"/>
                <a:cs typeface="Times New Roman" panose="02020603050405020304" pitchFamily="18" charset="0"/>
              </a:rPr>
              <a:t> </a:t>
            </a:r>
            <a:r>
              <a:rPr lang="en-US" sz="1200" i="0">
                <a:solidFill>
                  <a:srgbClr val="000000"/>
                </a:solidFill>
                <a:highlight>
                  <a:srgbClr val="FFFFFF"/>
                </a:highlight>
                <a:latin typeface="Times New Roman" panose="02020603050405020304" pitchFamily="18" charset="0"/>
                <a:cs typeface="Times New Roman" panose="02020603050405020304" pitchFamily="18" charset="0"/>
              </a:rPr>
              <a:t>&lt;</a:t>
            </a:r>
            <a:r>
              <a:rPr lang="en-US" sz="1200" i="0" err="1">
                <a:solidFill>
                  <a:srgbClr val="000000"/>
                </a:solidFill>
                <a:highlight>
                  <a:srgbClr val="FFFFFF"/>
                </a:highlight>
                <a:latin typeface="Times New Roman" panose="02020603050405020304" pitchFamily="18" charset="0"/>
                <a:cs typeface="Times New Roman" panose="02020603050405020304" pitchFamily="18" charset="0"/>
              </a:rPr>
              <a:t>stdio.h</a:t>
            </a:r>
            <a:r>
              <a:rPr lang="en-US" sz="1200" i="0">
                <a:solidFill>
                  <a:srgbClr val="000000"/>
                </a:solidFill>
                <a:highlight>
                  <a:srgbClr val="FFFFFF"/>
                </a:highlight>
                <a:latin typeface="Times New Roman" panose="02020603050405020304" pitchFamily="18" charset="0"/>
                <a:cs typeface="Times New Roman" panose="02020603050405020304" pitchFamily="18" charset="0"/>
              </a:rPr>
              <a:t>&gt;</a:t>
            </a:r>
          </a:p>
          <a:p>
            <a:pPr marL="146050" indent="0">
              <a:buNone/>
            </a:pPr>
            <a:r>
              <a:rPr lang="en-US" sz="1200" i="0">
                <a:solidFill>
                  <a:srgbClr val="0000FF"/>
                </a:solidFill>
                <a:highlight>
                  <a:srgbClr val="FFFFFF"/>
                </a:highlight>
                <a:latin typeface="Times New Roman" panose="02020603050405020304" pitchFamily="18" charset="0"/>
                <a:cs typeface="Times New Roman" panose="02020603050405020304" pitchFamily="18" charset="0"/>
              </a:rPr>
              <a:t>#include</a:t>
            </a:r>
            <a:r>
              <a:rPr lang="en-US" sz="1200" i="0">
                <a:solidFill>
                  <a:srgbClr val="A31515"/>
                </a:solidFill>
                <a:highlight>
                  <a:srgbClr val="FFFFFF"/>
                </a:highlight>
                <a:latin typeface="Times New Roman" panose="02020603050405020304" pitchFamily="18" charset="0"/>
                <a:cs typeface="Times New Roman" panose="02020603050405020304" pitchFamily="18" charset="0"/>
              </a:rPr>
              <a:t> "headers/LCDI2C.h"</a:t>
            </a:r>
            <a:endParaRPr lang="en-US" sz="1200" i="0">
              <a:solidFill>
                <a:srgbClr val="000000"/>
              </a:solidFill>
              <a:highlight>
                <a:srgbClr val="FFFFFF"/>
              </a:highlight>
              <a:latin typeface="Times New Roman" panose="02020603050405020304" pitchFamily="18" charset="0"/>
              <a:cs typeface="Times New Roman" panose="02020603050405020304" pitchFamily="18" charset="0"/>
            </a:endParaRPr>
          </a:p>
          <a:p>
            <a:pPr marL="146050" indent="0">
              <a:buNone/>
            </a:pPr>
            <a:r>
              <a:rPr lang="en-US" sz="1200" i="0">
                <a:solidFill>
                  <a:srgbClr val="0000FF"/>
                </a:solidFill>
                <a:highlight>
                  <a:srgbClr val="FFFFFF"/>
                </a:highlight>
                <a:latin typeface="Times New Roman" panose="02020603050405020304" pitchFamily="18" charset="0"/>
                <a:cs typeface="Times New Roman" panose="02020603050405020304" pitchFamily="18" charset="0"/>
              </a:rPr>
              <a:t>#include</a:t>
            </a:r>
            <a:r>
              <a:rPr lang="en-US" sz="1200" i="0">
                <a:solidFill>
                  <a:srgbClr val="A31515"/>
                </a:solidFill>
                <a:highlight>
                  <a:srgbClr val="FFFFFF"/>
                </a:highlight>
                <a:latin typeface="Times New Roman" panose="02020603050405020304" pitchFamily="18" charset="0"/>
                <a:cs typeface="Times New Roman" panose="02020603050405020304" pitchFamily="18" charset="0"/>
              </a:rPr>
              <a:t> "headers/USART.h"</a:t>
            </a:r>
            <a:endParaRPr lang="en-US" sz="1200" i="0">
              <a:solidFill>
                <a:srgbClr val="000000"/>
              </a:solidFill>
              <a:highlight>
                <a:srgbClr val="FFFFFF"/>
              </a:highlight>
              <a:latin typeface="Times New Roman" panose="02020603050405020304" pitchFamily="18" charset="0"/>
              <a:cs typeface="Times New Roman" panose="02020603050405020304" pitchFamily="18" charset="0"/>
            </a:endParaRPr>
          </a:p>
          <a:p>
            <a:pPr marL="146050" indent="0">
              <a:buNone/>
            </a:pPr>
            <a:endParaRPr lang="en-US" sz="1200" i="0">
              <a:solidFill>
                <a:srgbClr val="000000"/>
              </a:solidFill>
              <a:highlight>
                <a:srgbClr val="FFFFFF"/>
              </a:highlight>
              <a:latin typeface="Times New Roman" panose="02020603050405020304" pitchFamily="18" charset="0"/>
              <a:cs typeface="Times New Roman" panose="02020603050405020304" pitchFamily="18" charset="0"/>
            </a:endParaRPr>
          </a:p>
          <a:p>
            <a:pPr marL="146050" indent="0">
              <a:buNone/>
            </a:pPr>
            <a:r>
              <a:rPr lang="en-US" sz="1200" i="0">
                <a:solidFill>
                  <a:srgbClr val="0000FF"/>
                </a:solidFill>
                <a:highlight>
                  <a:srgbClr val="FFFFFF"/>
                </a:highlight>
                <a:latin typeface="Times New Roman" panose="02020603050405020304" pitchFamily="18" charset="0"/>
                <a:cs typeface="Times New Roman" panose="02020603050405020304" pitchFamily="18" charset="0"/>
              </a:rPr>
              <a:t>void</a:t>
            </a:r>
            <a:r>
              <a:rPr lang="en-US" sz="1200" i="0">
                <a:solidFill>
                  <a:srgbClr val="A31515"/>
                </a:solidFill>
                <a:highlight>
                  <a:srgbClr val="FFFFFF"/>
                </a:highlight>
                <a:latin typeface="Times New Roman" panose="02020603050405020304" pitchFamily="18" charset="0"/>
                <a:cs typeface="Times New Roman" panose="02020603050405020304" pitchFamily="18" charset="0"/>
              </a:rPr>
              <a:t> </a:t>
            </a:r>
            <a:r>
              <a:rPr lang="en-US" sz="1200" i="0">
                <a:solidFill>
                  <a:srgbClr val="880000"/>
                </a:solidFill>
                <a:highlight>
                  <a:srgbClr val="FFFFFF"/>
                </a:highlight>
                <a:latin typeface="Times New Roman" panose="02020603050405020304" pitchFamily="18" charset="0"/>
                <a:cs typeface="Times New Roman" panose="02020603050405020304" pitchFamily="18" charset="0"/>
              </a:rPr>
              <a:t>setTime</a:t>
            </a:r>
            <a:r>
              <a:rPr lang="en-US" sz="1200" i="0">
                <a:solidFill>
                  <a:srgbClr val="000000"/>
                </a:solidFill>
                <a:highlight>
                  <a:srgbClr val="FFFFFF"/>
                </a:highlight>
                <a:latin typeface="Times New Roman" panose="02020603050405020304" pitchFamily="18" charset="0"/>
                <a:cs typeface="Times New Roman" panose="02020603050405020304" pitchFamily="18" charset="0"/>
              </a:rPr>
              <a:t>(</a:t>
            </a:r>
            <a:r>
              <a:rPr lang="en-US" sz="1200" i="1">
                <a:solidFill>
                  <a:srgbClr val="0000FF"/>
                </a:solidFill>
                <a:highlight>
                  <a:srgbClr val="FFFFFF"/>
                </a:highlight>
                <a:latin typeface="Times New Roman" panose="02020603050405020304" pitchFamily="18" charset="0"/>
                <a:cs typeface="Times New Roman" panose="02020603050405020304" pitchFamily="18" charset="0"/>
              </a:rPr>
              <a:t>uint8_t</a:t>
            </a:r>
            <a:r>
              <a:rPr lang="en-US" sz="1200" i="0">
                <a:solidFill>
                  <a:srgbClr val="A31515"/>
                </a:solidFill>
                <a:highlight>
                  <a:srgbClr val="FFFFFF"/>
                </a:highlight>
                <a:latin typeface="Times New Roman" panose="02020603050405020304" pitchFamily="18" charset="0"/>
                <a:cs typeface="Times New Roman" panose="02020603050405020304" pitchFamily="18" charset="0"/>
              </a:rPr>
              <a:t> </a:t>
            </a:r>
            <a:r>
              <a:rPr lang="en-US" sz="1200" i="0">
                <a:solidFill>
                  <a:srgbClr val="000080"/>
                </a:solidFill>
                <a:highlight>
                  <a:srgbClr val="FFFFFF"/>
                </a:highlight>
                <a:latin typeface="Times New Roman" panose="02020603050405020304" pitchFamily="18" charset="0"/>
                <a:cs typeface="Times New Roman" panose="02020603050405020304" pitchFamily="18" charset="0"/>
              </a:rPr>
              <a:t>hSet</a:t>
            </a:r>
            <a:r>
              <a:rPr lang="en-US" sz="1200" i="0">
                <a:solidFill>
                  <a:srgbClr val="000000"/>
                </a:solidFill>
                <a:highlight>
                  <a:srgbClr val="FFFFFF"/>
                </a:highlight>
                <a:latin typeface="Times New Roman" panose="02020603050405020304" pitchFamily="18" charset="0"/>
                <a:cs typeface="Times New Roman" panose="02020603050405020304" pitchFamily="18" charset="0"/>
              </a:rPr>
              <a:t>,</a:t>
            </a:r>
            <a:r>
              <a:rPr lang="en-US" sz="1200" i="1">
                <a:solidFill>
                  <a:srgbClr val="0000FF"/>
                </a:solidFill>
                <a:highlight>
                  <a:srgbClr val="FFFFFF"/>
                </a:highlight>
                <a:latin typeface="Times New Roman" panose="02020603050405020304" pitchFamily="18" charset="0"/>
                <a:cs typeface="Times New Roman" panose="02020603050405020304" pitchFamily="18" charset="0"/>
              </a:rPr>
              <a:t>uint8_t</a:t>
            </a:r>
            <a:r>
              <a:rPr lang="en-US" sz="1200" i="0">
                <a:solidFill>
                  <a:srgbClr val="A31515"/>
                </a:solidFill>
                <a:highlight>
                  <a:srgbClr val="FFFFFF"/>
                </a:highlight>
                <a:latin typeface="Times New Roman" panose="02020603050405020304" pitchFamily="18" charset="0"/>
                <a:cs typeface="Times New Roman" panose="02020603050405020304" pitchFamily="18" charset="0"/>
              </a:rPr>
              <a:t> </a:t>
            </a:r>
            <a:r>
              <a:rPr lang="en-US" sz="1200" i="0">
                <a:solidFill>
                  <a:srgbClr val="000080"/>
                </a:solidFill>
                <a:highlight>
                  <a:srgbClr val="FFFFFF"/>
                </a:highlight>
                <a:latin typeface="Times New Roman" panose="02020603050405020304" pitchFamily="18" charset="0"/>
                <a:cs typeface="Times New Roman" panose="02020603050405020304" pitchFamily="18" charset="0"/>
              </a:rPr>
              <a:t>mSet</a:t>
            </a:r>
            <a:r>
              <a:rPr lang="en-US" sz="1200" i="0">
                <a:solidFill>
                  <a:srgbClr val="000000"/>
                </a:solidFill>
                <a:highlight>
                  <a:srgbClr val="FFFFFF"/>
                </a:highlight>
                <a:latin typeface="Times New Roman" panose="02020603050405020304" pitchFamily="18" charset="0"/>
                <a:cs typeface="Times New Roman" panose="02020603050405020304" pitchFamily="18" charset="0"/>
              </a:rPr>
              <a:t>,</a:t>
            </a:r>
            <a:r>
              <a:rPr lang="en-US" sz="1200" i="1">
                <a:solidFill>
                  <a:srgbClr val="0000FF"/>
                </a:solidFill>
                <a:highlight>
                  <a:srgbClr val="FFFFFF"/>
                </a:highlight>
                <a:latin typeface="Times New Roman" panose="02020603050405020304" pitchFamily="18" charset="0"/>
                <a:cs typeface="Times New Roman" panose="02020603050405020304" pitchFamily="18" charset="0"/>
              </a:rPr>
              <a:t>uint8_t</a:t>
            </a:r>
            <a:r>
              <a:rPr lang="en-US" sz="1200" i="0">
                <a:solidFill>
                  <a:srgbClr val="A31515"/>
                </a:solidFill>
                <a:highlight>
                  <a:srgbClr val="FFFFFF"/>
                </a:highlight>
                <a:latin typeface="Times New Roman" panose="02020603050405020304" pitchFamily="18" charset="0"/>
                <a:cs typeface="Times New Roman" panose="02020603050405020304" pitchFamily="18" charset="0"/>
              </a:rPr>
              <a:t> </a:t>
            </a:r>
            <a:r>
              <a:rPr lang="en-US" sz="1200" i="0" err="1">
                <a:solidFill>
                  <a:srgbClr val="000080"/>
                </a:solidFill>
                <a:highlight>
                  <a:srgbClr val="FFFFFF"/>
                </a:highlight>
                <a:latin typeface="Times New Roman" panose="02020603050405020304" pitchFamily="18" charset="0"/>
                <a:cs typeface="Times New Roman" panose="02020603050405020304" pitchFamily="18" charset="0"/>
              </a:rPr>
              <a:t>sSet</a:t>
            </a:r>
            <a:r>
              <a:rPr lang="en-US" sz="1200" i="0">
                <a:solidFill>
                  <a:srgbClr val="A31515"/>
                </a:solidFill>
                <a:highlight>
                  <a:srgbClr val="FFFFFF"/>
                </a:highlight>
                <a:latin typeface="Times New Roman" panose="02020603050405020304" pitchFamily="18" charset="0"/>
                <a:cs typeface="Times New Roman" panose="02020603050405020304" pitchFamily="18" charset="0"/>
              </a:rPr>
              <a:t> </a:t>
            </a:r>
            <a:r>
              <a:rPr lang="en-US" sz="1200" i="0">
                <a:solidFill>
                  <a:srgbClr val="008000"/>
                </a:solidFill>
                <a:highlight>
                  <a:srgbClr val="FFFFFF"/>
                </a:highlight>
                <a:latin typeface="Times New Roman" panose="02020603050405020304" pitchFamily="18" charset="0"/>
                <a:cs typeface="Times New Roman" panose="02020603050405020304" pitchFamily="18" charset="0"/>
              </a:rPr>
              <a:t>/*,uint8_t dSet*/</a:t>
            </a:r>
            <a:r>
              <a:rPr lang="en-US" sz="1200" i="0">
                <a:solidFill>
                  <a:srgbClr val="A31515"/>
                </a:solidFill>
                <a:highlight>
                  <a:srgbClr val="FFFFFF"/>
                </a:highlight>
                <a:latin typeface="Times New Roman" panose="02020603050405020304" pitchFamily="18" charset="0"/>
                <a:cs typeface="Times New Roman" panose="02020603050405020304" pitchFamily="18" charset="0"/>
              </a:rPr>
              <a:t> </a:t>
            </a:r>
            <a:r>
              <a:rPr lang="en-US" sz="1200" i="0">
                <a:solidFill>
                  <a:srgbClr val="000000"/>
                </a:solidFill>
                <a:highlight>
                  <a:srgbClr val="FFFFFF"/>
                </a:highlight>
                <a:latin typeface="Times New Roman" panose="02020603050405020304" pitchFamily="18" charset="0"/>
                <a:cs typeface="Times New Roman" panose="02020603050405020304" pitchFamily="18" charset="0"/>
              </a:rPr>
              <a:t>,</a:t>
            </a:r>
            <a:r>
              <a:rPr lang="en-US" sz="1200" i="1">
                <a:solidFill>
                  <a:srgbClr val="0000FF"/>
                </a:solidFill>
                <a:highlight>
                  <a:srgbClr val="FFFFFF"/>
                </a:highlight>
                <a:latin typeface="Times New Roman" panose="02020603050405020304" pitchFamily="18" charset="0"/>
                <a:cs typeface="Times New Roman" panose="02020603050405020304" pitchFamily="18" charset="0"/>
              </a:rPr>
              <a:t>uint8_t</a:t>
            </a:r>
            <a:r>
              <a:rPr lang="en-US" sz="1200" i="0">
                <a:solidFill>
                  <a:srgbClr val="A31515"/>
                </a:solidFill>
                <a:highlight>
                  <a:srgbClr val="FFFFFF"/>
                </a:highlight>
                <a:latin typeface="Times New Roman" panose="02020603050405020304" pitchFamily="18" charset="0"/>
                <a:cs typeface="Times New Roman" panose="02020603050405020304" pitchFamily="18" charset="0"/>
              </a:rPr>
              <a:t> </a:t>
            </a:r>
            <a:r>
              <a:rPr lang="en-US" sz="1200" i="0">
                <a:solidFill>
                  <a:srgbClr val="000080"/>
                </a:solidFill>
                <a:highlight>
                  <a:srgbClr val="FFFFFF"/>
                </a:highlight>
                <a:latin typeface="Times New Roman" panose="02020603050405020304" pitchFamily="18" charset="0"/>
                <a:cs typeface="Times New Roman" panose="02020603050405020304" pitchFamily="18" charset="0"/>
              </a:rPr>
              <a:t>dateSet</a:t>
            </a:r>
            <a:r>
              <a:rPr lang="en-US" sz="1200" i="0">
                <a:solidFill>
                  <a:srgbClr val="000000"/>
                </a:solidFill>
                <a:highlight>
                  <a:srgbClr val="FFFFFF"/>
                </a:highlight>
                <a:latin typeface="Times New Roman" panose="02020603050405020304" pitchFamily="18" charset="0"/>
                <a:cs typeface="Times New Roman" panose="02020603050405020304" pitchFamily="18" charset="0"/>
              </a:rPr>
              <a:t>,</a:t>
            </a:r>
            <a:r>
              <a:rPr lang="en-US" sz="1200" i="1">
                <a:solidFill>
                  <a:srgbClr val="0000FF"/>
                </a:solidFill>
                <a:highlight>
                  <a:srgbClr val="FFFFFF"/>
                </a:highlight>
                <a:latin typeface="Times New Roman" panose="02020603050405020304" pitchFamily="18" charset="0"/>
                <a:cs typeface="Times New Roman" panose="02020603050405020304" pitchFamily="18" charset="0"/>
              </a:rPr>
              <a:t>uint8_t</a:t>
            </a:r>
            <a:r>
              <a:rPr lang="en-US" sz="1200" i="0">
                <a:solidFill>
                  <a:srgbClr val="A31515"/>
                </a:solidFill>
                <a:highlight>
                  <a:srgbClr val="FFFFFF"/>
                </a:highlight>
                <a:latin typeface="Times New Roman" panose="02020603050405020304" pitchFamily="18" charset="0"/>
                <a:cs typeface="Times New Roman" panose="02020603050405020304" pitchFamily="18" charset="0"/>
              </a:rPr>
              <a:t> </a:t>
            </a:r>
            <a:r>
              <a:rPr lang="en-US" sz="1200" i="0">
                <a:solidFill>
                  <a:srgbClr val="000080"/>
                </a:solidFill>
                <a:highlight>
                  <a:srgbClr val="FFFFFF"/>
                </a:highlight>
                <a:latin typeface="Times New Roman" panose="02020603050405020304" pitchFamily="18" charset="0"/>
                <a:cs typeface="Times New Roman" panose="02020603050405020304" pitchFamily="18" charset="0"/>
              </a:rPr>
              <a:t>monthSet</a:t>
            </a:r>
            <a:r>
              <a:rPr lang="en-US" sz="1200" i="0">
                <a:solidFill>
                  <a:srgbClr val="000000"/>
                </a:solidFill>
                <a:highlight>
                  <a:srgbClr val="FFFFFF"/>
                </a:highlight>
                <a:latin typeface="Times New Roman" panose="02020603050405020304" pitchFamily="18" charset="0"/>
                <a:cs typeface="Times New Roman" panose="02020603050405020304" pitchFamily="18" charset="0"/>
              </a:rPr>
              <a:t>,</a:t>
            </a:r>
            <a:r>
              <a:rPr lang="en-US" sz="1200" i="0">
                <a:solidFill>
                  <a:srgbClr val="A31515"/>
                </a:solidFill>
                <a:highlight>
                  <a:srgbClr val="FFFFFF"/>
                </a:highlight>
                <a:latin typeface="Times New Roman" panose="02020603050405020304" pitchFamily="18" charset="0"/>
                <a:cs typeface="Times New Roman" panose="02020603050405020304" pitchFamily="18" charset="0"/>
              </a:rPr>
              <a:t> </a:t>
            </a:r>
            <a:r>
              <a:rPr lang="en-US" sz="1200" i="1">
                <a:solidFill>
                  <a:srgbClr val="0000FF"/>
                </a:solidFill>
                <a:highlight>
                  <a:srgbClr val="FFFFFF"/>
                </a:highlight>
                <a:latin typeface="Times New Roman" panose="02020603050405020304" pitchFamily="18" charset="0"/>
                <a:cs typeface="Times New Roman" panose="02020603050405020304" pitchFamily="18" charset="0"/>
              </a:rPr>
              <a:t>uint8_t</a:t>
            </a:r>
            <a:r>
              <a:rPr lang="en-US" sz="1200" i="0">
                <a:solidFill>
                  <a:srgbClr val="A31515"/>
                </a:solidFill>
                <a:highlight>
                  <a:srgbClr val="FFFFFF"/>
                </a:highlight>
                <a:latin typeface="Times New Roman" panose="02020603050405020304" pitchFamily="18" charset="0"/>
                <a:cs typeface="Times New Roman" panose="02020603050405020304" pitchFamily="18" charset="0"/>
              </a:rPr>
              <a:t> </a:t>
            </a:r>
            <a:r>
              <a:rPr lang="en-US" sz="1200" i="0">
                <a:solidFill>
                  <a:srgbClr val="000080"/>
                </a:solidFill>
                <a:highlight>
                  <a:srgbClr val="FFFFFF"/>
                </a:highlight>
                <a:latin typeface="Times New Roman" panose="02020603050405020304" pitchFamily="18" charset="0"/>
                <a:cs typeface="Times New Roman" panose="02020603050405020304" pitchFamily="18" charset="0"/>
              </a:rPr>
              <a:t>yearSet</a:t>
            </a:r>
            <a:r>
              <a:rPr lang="en-US" sz="1200" i="0">
                <a:solidFill>
                  <a:srgbClr val="000000"/>
                </a:solidFill>
                <a:highlight>
                  <a:srgbClr val="FFFFFF"/>
                </a:highlight>
                <a:latin typeface="Times New Roman" panose="02020603050405020304" pitchFamily="18" charset="0"/>
                <a:cs typeface="Times New Roman" panose="02020603050405020304" pitchFamily="18" charset="0"/>
              </a:rPr>
              <a:t>);</a:t>
            </a:r>
          </a:p>
          <a:p>
            <a:pPr marL="146050" indent="0">
              <a:buNone/>
            </a:pPr>
            <a:r>
              <a:rPr lang="en-US" sz="1200" i="0">
                <a:solidFill>
                  <a:srgbClr val="0000FF"/>
                </a:solidFill>
                <a:highlight>
                  <a:srgbClr val="FFFFFF"/>
                </a:highlight>
                <a:latin typeface="Times New Roman" panose="02020603050405020304" pitchFamily="18" charset="0"/>
                <a:cs typeface="Times New Roman" panose="02020603050405020304" pitchFamily="18" charset="0"/>
              </a:rPr>
              <a:t>void</a:t>
            </a:r>
            <a:r>
              <a:rPr lang="en-US" sz="1200" i="0">
                <a:solidFill>
                  <a:srgbClr val="A31515"/>
                </a:solidFill>
                <a:highlight>
                  <a:srgbClr val="FFFFFF"/>
                </a:highlight>
                <a:latin typeface="Times New Roman" panose="02020603050405020304" pitchFamily="18" charset="0"/>
                <a:cs typeface="Times New Roman" panose="02020603050405020304" pitchFamily="18" charset="0"/>
              </a:rPr>
              <a:t> </a:t>
            </a:r>
            <a:r>
              <a:rPr lang="en-US" sz="1200" i="0">
                <a:solidFill>
                  <a:srgbClr val="880000"/>
                </a:solidFill>
                <a:highlight>
                  <a:srgbClr val="FFFFFF"/>
                </a:highlight>
                <a:latin typeface="Times New Roman" panose="02020603050405020304" pitchFamily="18" charset="0"/>
                <a:cs typeface="Times New Roman" panose="02020603050405020304" pitchFamily="18" charset="0"/>
              </a:rPr>
              <a:t>Readtime</a:t>
            </a:r>
            <a:r>
              <a:rPr lang="en-US" sz="1200" i="0">
                <a:solidFill>
                  <a:srgbClr val="000000"/>
                </a:solidFill>
                <a:highlight>
                  <a:srgbClr val="FFFFFF"/>
                </a:highlight>
                <a:latin typeface="Times New Roman" panose="02020603050405020304" pitchFamily="18" charset="0"/>
                <a:cs typeface="Times New Roman" panose="02020603050405020304" pitchFamily="18" charset="0"/>
              </a:rPr>
              <a:t>();</a:t>
            </a:r>
          </a:p>
          <a:p>
            <a:pPr marL="146050" indent="0">
              <a:buNone/>
            </a:pPr>
            <a:endParaRPr lang="en-US" sz="1200" i="0">
              <a:solidFill>
                <a:srgbClr val="000000"/>
              </a:solidFill>
              <a:highlight>
                <a:srgbClr val="FFFFFF"/>
              </a:highlight>
              <a:latin typeface="Times New Roman" panose="02020603050405020304" pitchFamily="18" charset="0"/>
              <a:cs typeface="Times New Roman" panose="02020603050405020304" pitchFamily="18" charset="0"/>
            </a:endParaRPr>
          </a:p>
          <a:p>
            <a:pPr marL="146050" indent="0">
              <a:buNone/>
            </a:pPr>
            <a:r>
              <a:rPr lang="en-US" sz="1200" i="1">
                <a:solidFill>
                  <a:srgbClr val="0000FF"/>
                </a:solidFill>
                <a:highlight>
                  <a:srgbClr val="FFFFFF"/>
                </a:highlight>
                <a:latin typeface="Times New Roman" panose="02020603050405020304" pitchFamily="18" charset="0"/>
                <a:cs typeface="Times New Roman" panose="02020603050405020304" pitchFamily="18" charset="0"/>
              </a:rPr>
              <a:t>uint8_t</a:t>
            </a:r>
            <a:r>
              <a:rPr lang="en-US" sz="1200" i="0">
                <a:solidFill>
                  <a:srgbClr val="A31515"/>
                </a:solidFill>
                <a:highlight>
                  <a:srgbClr val="FFFFFF"/>
                </a:highlight>
                <a:latin typeface="Times New Roman" panose="02020603050405020304" pitchFamily="18" charset="0"/>
                <a:cs typeface="Times New Roman" panose="02020603050405020304" pitchFamily="18" charset="0"/>
              </a:rPr>
              <a:t> </a:t>
            </a:r>
            <a:r>
              <a:rPr lang="en-US" sz="1200" i="0">
                <a:solidFill>
                  <a:srgbClr val="000080"/>
                </a:solidFill>
                <a:highlight>
                  <a:srgbClr val="FFFFFF"/>
                </a:highlight>
                <a:latin typeface="Times New Roman" panose="02020603050405020304" pitchFamily="18" charset="0"/>
                <a:cs typeface="Times New Roman" panose="02020603050405020304" pitchFamily="18" charset="0"/>
              </a:rPr>
              <a:t>dayC</a:t>
            </a:r>
            <a:r>
              <a:rPr lang="en-US" sz="1200" i="0">
                <a:solidFill>
                  <a:srgbClr val="000000"/>
                </a:solidFill>
                <a:highlight>
                  <a:srgbClr val="FFFFFF"/>
                </a:highlight>
                <a:latin typeface="Times New Roman" panose="02020603050405020304" pitchFamily="18" charset="0"/>
                <a:cs typeface="Times New Roman" panose="02020603050405020304" pitchFamily="18" charset="0"/>
              </a:rPr>
              <a:t>;</a:t>
            </a:r>
          </a:p>
          <a:p>
            <a:pPr marL="146050" indent="0">
              <a:buNone/>
            </a:pPr>
            <a:r>
              <a:rPr lang="en-US" sz="1200" i="1">
                <a:solidFill>
                  <a:srgbClr val="0000FF"/>
                </a:solidFill>
                <a:highlight>
                  <a:srgbClr val="FFFFFF"/>
                </a:highlight>
                <a:latin typeface="Times New Roman" panose="02020603050405020304" pitchFamily="18" charset="0"/>
                <a:cs typeface="Times New Roman" panose="02020603050405020304" pitchFamily="18" charset="0"/>
              </a:rPr>
              <a:t>uint8_t</a:t>
            </a:r>
            <a:r>
              <a:rPr lang="en-US" sz="1200" i="0">
                <a:solidFill>
                  <a:srgbClr val="A31515"/>
                </a:solidFill>
                <a:highlight>
                  <a:srgbClr val="FFFFFF"/>
                </a:highlight>
                <a:latin typeface="Times New Roman" panose="02020603050405020304" pitchFamily="18" charset="0"/>
                <a:cs typeface="Times New Roman" panose="02020603050405020304" pitchFamily="18" charset="0"/>
              </a:rPr>
              <a:t> </a:t>
            </a:r>
            <a:r>
              <a:rPr lang="en-US" sz="1200" i="0">
                <a:solidFill>
                  <a:srgbClr val="000080"/>
                </a:solidFill>
                <a:highlight>
                  <a:srgbClr val="FFFFFF"/>
                </a:highlight>
                <a:latin typeface="Times New Roman" panose="02020603050405020304" pitchFamily="18" charset="0"/>
                <a:cs typeface="Times New Roman" panose="02020603050405020304" pitchFamily="18" charset="0"/>
              </a:rPr>
              <a:t>hourC</a:t>
            </a:r>
            <a:r>
              <a:rPr lang="en-US" sz="1200" i="0">
                <a:solidFill>
                  <a:srgbClr val="000000"/>
                </a:solidFill>
                <a:highlight>
                  <a:srgbClr val="FFFFFF"/>
                </a:highlight>
                <a:latin typeface="Times New Roman" panose="02020603050405020304" pitchFamily="18" charset="0"/>
                <a:cs typeface="Times New Roman" panose="02020603050405020304" pitchFamily="18" charset="0"/>
              </a:rPr>
              <a:t>;</a:t>
            </a:r>
          </a:p>
          <a:p>
            <a:pPr marL="146050" indent="0">
              <a:buNone/>
            </a:pPr>
            <a:r>
              <a:rPr lang="en-US" sz="1200" i="1">
                <a:solidFill>
                  <a:srgbClr val="0000FF"/>
                </a:solidFill>
                <a:highlight>
                  <a:srgbClr val="FFFFFF"/>
                </a:highlight>
                <a:latin typeface="Times New Roman" panose="02020603050405020304" pitchFamily="18" charset="0"/>
                <a:cs typeface="Times New Roman" panose="02020603050405020304" pitchFamily="18" charset="0"/>
              </a:rPr>
              <a:t>uint8_t</a:t>
            </a:r>
            <a:r>
              <a:rPr lang="en-US" sz="1200" i="0">
                <a:solidFill>
                  <a:srgbClr val="A31515"/>
                </a:solidFill>
                <a:highlight>
                  <a:srgbClr val="FFFFFF"/>
                </a:highlight>
                <a:latin typeface="Times New Roman" panose="02020603050405020304" pitchFamily="18" charset="0"/>
                <a:cs typeface="Times New Roman" panose="02020603050405020304" pitchFamily="18" charset="0"/>
              </a:rPr>
              <a:t> </a:t>
            </a:r>
            <a:r>
              <a:rPr lang="en-US" sz="1200" i="0">
                <a:solidFill>
                  <a:srgbClr val="000080"/>
                </a:solidFill>
                <a:highlight>
                  <a:srgbClr val="FFFFFF"/>
                </a:highlight>
                <a:latin typeface="Times New Roman" panose="02020603050405020304" pitchFamily="18" charset="0"/>
                <a:cs typeface="Times New Roman" panose="02020603050405020304" pitchFamily="18" charset="0"/>
              </a:rPr>
              <a:t>minC</a:t>
            </a:r>
            <a:r>
              <a:rPr lang="en-US" sz="1200" i="0">
                <a:solidFill>
                  <a:srgbClr val="000000"/>
                </a:solidFill>
                <a:highlight>
                  <a:srgbClr val="FFFFFF"/>
                </a:highlight>
                <a:latin typeface="Times New Roman" panose="02020603050405020304" pitchFamily="18" charset="0"/>
                <a:cs typeface="Times New Roman" panose="02020603050405020304" pitchFamily="18" charset="0"/>
              </a:rPr>
              <a:t>;</a:t>
            </a:r>
          </a:p>
          <a:p>
            <a:pPr marL="146050" indent="0">
              <a:buNone/>
            </a:pPr>
            <a:r>
              <a:rPr lang="en-US" sz="1200" i="1">
                <a:solidFill>
                  <a:srgbClr val="0000FF"/>
                </a:solidFill>
                <a:highlight>
                  <a:srgbClr val="FFFFFF"/>
                </a:highlight>
                <a:latin typeface="Times New Roman" panose="02020603050405020304" pitchFamily="18" charset="0"/>
                <a:cs typeface="Times New Roman" panose="02020603050405020304" pitchFamily="18" charset="0"/>
              </a:rPr>
              <a:t>uint8_t</a:t>
            </a:r>
            <a:r>
              <a:rPr lang="en-US" sz="1200" i="0">
                <a:solidFill>
                  <a:srgbClr val="A31515"/>
                </a:solidFill>
                <a:highlight>
                  <a:srgbClr val="FFFFFF"/>
                </a:highlight>
                <a:latin typeface="Times New Roman" panose="02020603050405020304" pitchFamily="18" charset="0"/>
                <a:cs typeface="Times New Roman" panose="02020603050405020304" pitchFamily="18" charset="0"/>
              </a:rPr>
              <a:t> </a:t>
            </a:r>
            <a:r>
              <a:rPr lang="en-US" sz="1200" i="0">
                <a:solidFill>
                  <a:srgbClr val="000080"/>
                </a:solidFill>
                <a:highlight>
                  <a:srgbClr val="FFFFFF"/>
                </a:highlight>
                <a:latin typeface="Times New Roman" panose="02020603050405020304" pitchFamily="18" charset="0"/>
                <a:cs typeface="Times New Roman" panose="02020603050405020304" pitchFamily="18" charset="0"/>
              </a:rPr>
              <a:t>secC</a:t>
            </a:r>
            <a:r>
              <a:rPr lang="en-US" sz="1200" i="0">
                <a:solidFill>
                  <a:srgbClr val="000000"/>
                </a:solidFill>
                <a:highlight>
                  <a:srgbClr val="FFFFFF"/>
                </a:highlight>
                <a:latin typeface="Times New Roman" panose="02020603050405020304" pitchFamily="18" charset="0"/>
                <a:cs typeface="Times New Roman" panose="02020603050405020304" pitchFamily="18" charset="0"/>
              </a:rPr>
              <a:t>;</a:t>
            </a:r>
          </a:p>
          <a:p>
            <a:pPr marL="146050" indent="0">
              <a:buNone/>
            </a:pPr>
            <a:r>
              <a:rPr lang="en-US" sz="1200" i="1">
                <a:solidFill>
                  <a:srgbClr val="0000FF"/>
                </a:solidFill>
                <a:highlight>
                  <a:srgbClr val="FFFFFF"/>
                </a:highlight>
                <a:latin typeface="Times New Roman" panose="02020603050405020304" pitchFamily="18" charset="0"/>
                <a:cs typeface="Times New Roman" panose="02020603050405020304" pitchFamily="18" charset="0"/>
              </a:rPr>
              <a:t>uint8_t</a:t>
            </a:r>
            <a:r>
              <a:rPr lang="en-US" sz="1200" i="0">
                <a:solidFill>
                  <a:srgbClr val="A31515"/>
                </a:solidFill>
                <a:highlight>
                  <a:srgbClr val="FFFFFF"/>
                </a:highlight>
                <a:latin typeface="Times New Roman" panose="02020603050405020304" pitchFamily="18" charset="0"/>
                <a:cs typeface="Times New Roman" panose="02020603050405020304" pitchFamily="18" charset="0"/>
              </a:rPr>
              <a:t> </a:t>
            </a:r>
            <a:r>
              <a:rPr lang="en-US" sz="1200" i="0">
                <a:solidFill>
                  <a:srgbClr val="000080"/>
                </a:solidFill>
                <a:highlight>
                  <a:srgbClr val="FFFFFF"/>
                </a:highlight>
                <a:latin typeface="Times New Roman" panose="02020603050405020304" pitchFamily="18" charset="0"/>
                <a:cs typeface="Times New Roman" panose="02020603050405020304" pitchFamily="18" charset="0"/>
              </a:rPr>
              <a:t>dateC</a:t>
            </a:r>
            <a:r>
              <a:rPr lang="en-US" sz="1200" i="0">
                <a:solidFill>
                  <a:srgbClr val="000000"/>
                </a:solidFill>
                <a:highlight>
                  <a:srgbClr val="FFFFFF"/>
                </a:highlight>
                <a:latin typeface="Times New Roman" panose="02020603050405020304" pitchFamily="18" charset="0"/>
                <a:cs typeface="Times New Roman" panose="02020603050405020304" pitchFamily="18" charset="0"/>
              </a:rPr>
              <a:t>;</a:t>
            </a:r>
          </a:p>
          <a:p>
            <a:pPr marL="146050" indent="0">
              <a:buNone/>
            </a:pPr>
            <a:r>
              <a:rPr lang="en-US" sz="1200" i="1">
                <a:solidFill>
                  <a:srgbClr val="0000FF"/>
                </a:solidFill>
                <a:highlight>
                  <a:srgbClr val="FFFFFF"/>
                </a:highlight>
                <a:latin typeface="Times New Roman" panose="02020603050405020304" pitchFamily="18" charset="0"/>
                <a:cs typeface="Times New Roman" panose="02020603050405020304" pitchFamily="18" charset="0"/>
              </a:rPr>
              <a:t>uint8_t</a:t>
            </a:r>
            <a:r>
              <a:rPr lang="en-US" sz="1200" i="0">
                <a:solidFill>
                  <a:srgbClr val="A31515"/>
                </a:solidFill>
                <a:highlight>
                  <a:srgbClr val="FFFFFF"/>
                </a:highlight>
                <a:latin typeface="Times New Roman" panose="02020603050405020304" pitchFamily="18" charset="0"/>
                <a:cs typeface="Times New Roman" panose="02020603050405020304" pitchFamily="18" charset="0"/>
              </a:rPr>
              <a:t> </a:t>
            </a:r>
            <a:r>
              <a:rPr lang="en-US" sz="1200" i="0">
                <a:solidFill>
                  <a:srgbClr val="000080"/>
                </a:solidFill>
                <a:highlight>
                  <a:srgbClr val="FFFFFF"/>
                </a:highlight>
                <a:latin typeface="Times New Roman" panose="02020603050405020304" pitchFamily="18" charset="0"/>
                <a:cs typeface="Times New Roman" panose="02020603050405020304" pitchFamily="18" charset="0"/>
              </a:rPr>
              <a:t>monthC</a:t>
            </a:r>
            <a:r>
              <a:rPr lang="en-US" sz="1200" i="0">
                <a:solidFill>
                  <a:srgbClr val="000000"/>
                </a:solidFill>
                <a:highlight>
                  <a:srgbClr val="FFFFFF"/>
                </a:highlight>
                <a:latin typeface="Times New Roman" panose="02020603050405020304" pitchFamily="18" charset="0"/>
                <a:cs typeface="Times New Roman" panose="02020603050405020304" pitchFamily="18" charset="0"/>
              </a:rPr>
              <a:t>;</a:t>
            </a:r>
          </a:p>
          <a:p>
            <a:pPr marL="146050" indent="0">
              <a:buNone/>
            </a:pPr>
            <a:r>
              <a:rPr lang="en-US" sz="1200" i="1">
                <a:solidFill>
                  <a:srgbClr val="0000FF"/>
                </a:solidFill>
                <a:highlight>
                  <a:srgbClr val="FFFFFF"/>
                </a:highlight>
                <a:latin typeface="Times New Roman" panose="02020603050405020304" pitchFamily="18" charset="0"/>
                <a:cs typeface="Times New Roman" panose="02020603050405020304" pitchFamily="18" charset="0"/>
              </a:rPr>
              <a:t>uint8_t</a:t>
            </a:r>
            <a:r>
              <a:rPr lang="en-US" sz="1200" i="0">
                <a:solidFill>
                  <a:srgbClr val="A31515"/>
                </a:solidFill>
                <a:highlight>
                  <a:srgbClr val="FFFFFF"/>
                </a:highlight>
                <a:latin typeface="Times New Roman" panose="02020603050405020304" pitchFamily="18" charset="0"/>
                <a:cs typeface="Times New Roman" panose="02020603050405020304" pitchFamily="18" charset="0"/>
              </a:rPr>
              <a:t> </a:t>
            </a:r>
            <a:r>
              <a:rPr lang="en-US" sz="1200" i="0">
                <a:solidFill>
                  <a:srgbClr val="000080"/>
                </a:solidFill>
                <a:highlight>
                  <a:srgbClr val="FFFFFF"/>
                </a:highlight>
                <a:latin typeface="Times New Roman" panose="02020603050405020304" pitchFamily="18" charset="0"/>
                <a:cs typeface="Times New Roman" panose="02020603050405020304" pitchFamily="18" charset="0"/>
              </a:rPr>
              <a:t>YearC</a:t>
            </a:r>
            <a:r>
              <a:rPr lang="en-US" sz="1200" i="0">
                <a:solidFill>
                  <a:srgbClr val="000000"/>
                </a:solidFill>
                <a:highlight>
                  <a:srgbClr val="FFFFFF"/>
                </a:highlight>
                <a:latin typeface="Times New Roman" panose="02020603050405020304" pitchFamily="18" charset="0"/>
                <a:cs typeface="Times New Roman" panose="02020603050405020304" pitchFamily="18" charset="0"/>
              </a:rPr>
              <a:t>;</a:t>
            </a:r>
          </a:p>
          <a:p>
            <a:pPr marL="146050" indent="0">
              <a:buNone/>
            </a:pPr>
            <a:endParaRPr lang="en-US" sz="1200" i="0">
              <a:solidFill>
                <a:srgbClr val="000000"/>
              </a:solidFill>
              <a:highlight>
                <a:srgbClr val="FFFFFF"/>
              </a:highlight>
              <a:latin typeface="Times New Roman" panose="02020603050405020304" pitchFamily="18" charset="0"/>
              <a:cs typeface="Times New Roman" panose="02020603050405020304" pitchFamily="18" charset="0"/>
            </a:endParaRPr>
          </a:p>
          <a:p>
            <a:pPr marL="146050" indent="0">
              <a:buNone/>
            </a:pPr>
            <a:r>
              <a:rPr lang="en-US" sz="1200" i="0">
                <a:solidFill>
                  <a:srgbClr val="0000FF"/>
                </a:solidFill>
                <a:highlight>
                  <a:srgbClr val="FFFFFF"/>
                </a:highlight>
                <a:latin typeface="Times New Roman" panose="02020603050405020304" pitchFamily="18" charset="0"/>
                <a:cs typeface="Times New Roman" panose="02020603050405020304" pitchFamily="18" charset="0"/>
              </a:rPr>
              <a:t>char</a:t>
            </a:r>
            <a:r>
              <a:rPr lang="en-US" sz="1200" i="0">
                <a:solidFill>
                  <a:srgbClr val="A31515"/>
                </a:solidFill>
                <a:highlight>
                  <a:srgbClr val="FFFFFF"/>
                </a:highlight>
                <a:latin typeface="Times New Roman" panose="02020603050405020304" pitchFamily="18" charset="0"/>
                <a:cs typeface="Times New Roman" panose="02020603050405020304" pitchFamily="18" charset="0"/>
              </a:rPr>
              <a:t> </a:t>
            </a:r>
            <a:r>
              <a:rPr lang="en-US" sz="1200" i="0">
                <a:solidFill>
                  <a:srgbClr val="000080"/>
                </a:solidFill>
                <a:highlight>
                  <a:srgbClr val="FFFFFF"/>
                </a:highlight>
                <a:latin typeface="Times New Roman" panose="02020603050405020304" pitchFamily="18" charset="0"/>
                <a:cs typeface="Times New Roman" panose="02020603050405020304" pitchFamily="18" charset="0"/>
              </a:rPr>
              <a:t>lcddata</a:t>
            </a:r>
            <a:r>
              <a:rPr lang="en-US" sz="1200" i="0">
                <a:solidFill>
                  <a:srgbClr val="000000"/>
                </a:solidFill>
                <a:highlight>
                  <a:srgbClr val="FFFFFF"/>
                </a:highlight>
                <a:latin typeface="Times New Roman" panose="02020603050405020304" pitchFamily="18" charset="0"/>
                <a:cs typeface="Times New Roman" panose="02020603050405020304" pitchFamily="18" charset="0"/>
              </a:rPr>
              <a:t>[20];</a:t>
            </a:r>
          </a:p>
          <a:p>
            <a:pPr marL="146050" indent="0">
              <a:buNone/>
            </a:pPr>
            <a:endParaRPr lang="en-US" sz="600">
              <a:latin typeface="Times New Roman" panose="02020603050405020304" pitchFamily="18" charset="0"/>
              <a:cs typeface="Times New Roman" panose="02020603050405020304" pitchFamily="18" charset="0"/>
            </a:endParaRPr>
          </a:p>
        </p:txBody>
      </p:sp>
      <p:cxnSp>
        <p:nvCxnSpPr>
          <p:cNvPr id="4" name="Google Shape;298;p44">
            <a:extLst>
              <a:ext uri="{FF2B5EF4-FFF2-40B4-BE49-F238E27FC236}">
                <a16:creationId xmlns:a16="http://schemas.microsoft.com/office/drawing/2014/main" id="{EBCA67F3-EDEB-3F2F-C8B5-A3186934394C}"/>
              </a:ext>
            </a:extLst>
          </p:cNvPr>
          <p:cNvCxnSpPr/>
          <p:nvPr/>
        </p:nvCxnSpPr>
        <p:spPr>
          <a:xfrm>
            <a:off x="4572000" y="907168"/>
            <a:ext cx="0" cy="3389700"/>
          </a:xfrm>
          <a:prstGeom prst="straightConnector1">
            <a:avLst/>
          </a:prstGeom>
          <a:noFill/>
          <a:ln w="19050" cap="flat" cmpd="sng">
            <a:solidFill>
              <a:schemeClr val="dk2"/>
            </a:solidFill>
            <a:prstDash val="solid"/>
            <a:round/>
            <a:headEnd type="none" w="med" len="med"/>
            <a:tailEnd type="none" w="med" len="med"/>
          </a:ln>
        </p:spPr>
      </p:cxnSp>
      <p:sp>
        <p:nvSpPr>
          <p:cNvPr id="5" name="TextBox 4">
            <a:extLst>
              <a:ext uri="{FF2B5EF4-FFF2-40B4-BE49-F238E27FC236}">
                <a16:creationId xmlns:a16="http://schemas.microsoft.com/office/drawing/2014/main" id="{26DFEB9A-0692-485C-42EF-71A5078203B1}"/>
              </a:ext>
            </a:extLst>
          </p:cNvPr>
          <p:cNvSpPr txBox="1"/>
          <p:nvPr/>
        </p:nvSpPr>
        <p:spPr>
          <a:xfrm>
            <a:off x="4735850" y="696152"/>
            <a:ext cx="3889715" cy="4154984"/>
          </a:xfrm>
          <a:prstGeom prst="rect">
            <a:avLst/>
          </a:prstGeom>
          <a:noFill/>
        </p:spPr>
        <p:txBody>
          <a:bodyPr wrap="square" rtlCol="0">
            <a:spAutoFit/>
          </a:bodyPr>
          <a:lstStyle/>
          <a:p>
            <a:r>
              <a:rPr lang="en-US" sz="1100">
                <a:solidFill>
                  <a:srgbClr val="0000FF"/>
                </a:solidFill>
                <a:highlight>
                  <a:srgbClr val="FFFFFF"/>
                </a:highlight>
                <a:latin typeface="Times New Roman" panose="02020603050405020304" pitchFamily="18" charset="0"/>
                <a:cs typeface="Times New Roman" panose="02020603050405020304" pitchFamily="18" charset="0"/>
              </a:rPr>
              <a:t>int</a:t>
            </a:r>
            <a:r>
              <a:rPr lang="en-US" sz="1100">
                <a:solidFill>
                  <a:srgbClr val="A31515"/>
                </a:solidFill>
                <a:highlight>
                  <a:srgbClr val="FFFFFF"/>
                </a:highlight>
                <a:latin typeface="Times New Roman" panose="02020603050405020304" pitchFamily="18" charset="0"/>
                <a:cs typeface="Times New Roman" panose="02020603050405020304" pitchFamily="18" charset="0"/>
              </a:rPr>
              <a:t> </a:t>
            </a:r>
            <a:r>
              <a:rPr lang="en-US" sz="1100">
                <a:solidFill>
                  <a:srgbClr val="880000"/>
                </a:solidFill>
                <a:highlight>
                  <a:srgbClr val="FFFFFF"/>
                </a:highlight>
                <a:latin typeface="Times New Roman" panose="02020603050405020304" pitchFamily="18" charset="0"/>
                <a:cs typeface="Times New Roman" panose="02020603050405020304" pitchFamily="18" charset="0"/>
              </a:rPr>
              <a:t>main</a:t>
            </a:r>
            <a:r>
              <a:rPr lang="en-US" sz="1100">
                <a:solidFill>
                  <a:srgbClr val="000000"/>
                </a:solidFill>
                <a:highlight>
                  <a:srgbClr val="FFFFFF"/>
                </a:highlight>
                <a:latin typeface="Times New Roman" panose="02020603050405020304" pitchFamily="18" charset="0"/>
                <a:cs typeface="Times New Roman" panose="02020603050405020304" pitchFamily="18" charset="0"/>
              </a:rPr>
              <a:t>(</a:t>
            </a:r>
            <a:r>
              <a:rPr lang="en-US" sz="1100">
                <a:solidFill>
                  <a:srgbClr val="0000FF"/>
                </a:solidFill>
                <a:highlight>
                  <a:srgbClr val="FFFFFF"/>
                </a:highlight>
                <a:latin typeface="Times New Roman" panose="02020603050405020304" pitchFamily="18" charset="0"/>
                <a:cs typeface="Times New Roman" panose="02020603050405020304" pitchFamily="18" charset="0"/>
              </a:rPr>
              <a:t>void</a:t>
            </a:r>
            <a:r>
              <a:rPr lang="en-US" sz="1100">
                <a:solidFill>
                  <a:srgbClr val="000000"/>
                </a:solidFill>
                <a:highlight>
                  <a:srgbClr val="FFFFFF"/>
                </a:highlight>
                <a:latin typeface="Times New Roman" panose="02020603050405020304" pitchFamily="18" charset="0"/>
                <a:cs typeface="Times New Roman" panose="02020603050405020304" pitchFamily="18" charset="0"/>
              </a:rPr>
              <a:t>){</a:t>
            </a:r>
          </a:p>
          <a:p>
            <a:r>
              <a:rPr lang="en-US" sz="1100" i="1">
                <a:solidFill>
                  <a:srgbClr val="880000"/>
                </a:solidFill>
                <a:highlight>
                  <a:srgbClr val="FFFFFF"/>
                </a:highlight>
                <a:latin typeface="Times New Roman" panose="02020603050405020304" pitchFamily="18" charset="0"/>
                <a:cs typeface="Times New Roman" panose="02020603050405020304" pitchFamily="18" charset="0"/>
              </a:rPr>
              <a:t>_</a:t>
            </a:r>
            <a:r>
              <a:rPr lang="en-US" sz="1100" i="1" err="1">
                <a:solidFill>
                  <a:srgbClr val="880000"/>
                </a:solidFill>
                <a:highlight>
                  <a:srgbClr val="FFFFFF"/>
                </a:highlight>
                <a:latin typeface="Times New Roman" panose="02020603050405020304" pitchFamily="18" charset="0"/>
                <a:cs typeface="Times New Roman" panose="02020603050405020304" pitchFamily="18" charset="0"/>
              </a:rPr>
              <a:t>delay_ms</a:t>
            </a:r>
            <a:r>
              <a:rPr lang="en-US" sz="1100" i="0">
                <a:solidFill>
                  <a:srgbClr val="000000"/>
                </a:solidFill>
                <a:highlight>
                  <a:srgbClr val="FFFFFF"/>
                </a:highlight>
                <a:latin typeface="Times New Roman" panose="02020603050405020304" pitchFamily="18" charset="0"/>
                <a:cs typeface="Times New Roman" panose="02020603050405020304" pitchFamily="18" charset="0"/>
              </a:rPr>
              <a:t>(500);</a:t>
            </a:r>
          </a:p>
          <a:p>
            <a:r>
              <a:rPr lang="en-US" sz="1100" i="0" err="1">
                <a:solidFill>
                  <a:srgbClr val="880000"/>
                </a:solidFill>
                <a:highlight>
                  <a:srgbClr val="FFFFFF"/>
                </a:highlight>
                <a:latin typeface="Times New Roman" panose="02020603050405020304" pitchFamily="18" charset="0"/>
                <a:cs typeface="Times New Roman" panose="02020603050405020304" pitchFamily="18" charset="0"/>
              </a:rPr>
              <a:t>LcdInit</a:t>
            </a:r>
            <a:r>
              <a:rPr lang="en-US" sz="1100" i="0">
                <a:solidFill>
                  <a:srgbClr val="000000"/>
                </a:solidFill>
                <a:highlight>
                  <a:srgbClr val="FFFFFF"/>
                </a:highlight>
                <a:latin typeface="Times New Roman" panose="02020603050405020304" pitchFamily="18" charset="0"/>
                <a:cs typeface="Times New Roman" panose="02020603050405020304" pitchFamily="18" charset="0"/>
              </a:rPr>
              <a:t>(0x27);</a:t>
            </a:r>
          </a:p>
          <a:p>
            <a:r>
              <a:rPr lang="en-US" sz="1100" i="0" err="1">
                <a:solidFill>
                  <a:srgbClr val="880000"/>
                </a:solidFill>
                <a:highlight>
                  <a:srgbClr val="FFFFFF"/>
                </a:highlight>
                <a:latin typeface="Times New Roman" panose="02020603050405020304" pitchFamily="18" charset="0"/>
                <a:cs typeface="Times New Roman" panose="02020603050405020304" pitchFamily="18" charset="0"/>
              </a:rPr>
              <a:t>USART_Init</a:t>
            </a:r>
            <a:r>
              <a:rPr lang="en-US" sz="1100" i="0">
                <a:solidFill>
                  <a:srgbClr val="000000"/>
                </a:solidFill>
                <a:highlight>
                  <a:srgbClr val="FFFFFF"/>
                </a:highlight>
                <a:latin typeface="Times New Roman" panose="02020603050405020304" pitchFamily="18" charset="0"/>
                <a:cs typeface="Times New Roman" panose="02020603050405020304" pitchFamily="18" charset="0"/>
              </a:rPr>
              <a:t>(9600);</a:t>
            </a:r>
          </a:p>
          <a:p>
            <a:r>
              <a:rPr lang="en-US" sz="1100" i="1">
                <a:solidFill>
                  <a:srgbClr val="880000"/>
                </a:solidFill>
                <a:highlight>
                  <a:srgbClr val="FFFFFF"/>
                </a:highlight>
                <a:latin typeface="Times New Roman" panose="02020603050405020304" pitchFamily="18" charset="0"/>
                <a:cs typeface="Times New Roman" panose="02020603050405020304" pitchFamily="18" charset="0"/>
              </a:rPr>
              <a:t>_</a:t>
            </a:r>
            <a:r>
              <a:rPr lang="en-US" sz="1100" i="1" err="1">
                <a:solidFill>
                  <a:srgbClr val="880000"/>
                </a:solidFill>
                <a:highlight>
                  <a:srgbClr val="FFFFFF"/>
                </a:highlight>
                <a:latin typeface="Times New Roman" panose="02020603050405020304" pitchFamily="18" charset="0"/>
                <a:cs typeface="Times New Roman" panose="02020603050405020304" pitchFamily="18" charset="0"/>
              </a:rPr>
              <a:t>delay_ms</a:t>
            </a:r>
            <a:r>
              <a:rPr lang="en-US" sz="1100" i="0">
                <a:solidFill>
                  <a:srgbClr val="000000"/>
                </a:solidFill>
                <a:highlight>
                  <a:srgbClr val="FFFFFF"/>
                </a:highlight>
                <a:latin typeface="Times New Roman" panose="02020603050405020304" pitchFamily="18" charset="0"/>
                <a:cs typeface="Times New Roman" panose="02020603050405020304" pitchFamily="18" charset="0"/>
              </a:rPr>
              <a:t>(500);</a:t>
            </a:r>
          </a:p>
          <a:p>
            <a:r>
              <a:rPr lang="en-US" sz="1100" i="0" err="1">
                <a:solidFill>
                  <a:srgbClr val="880000"/>
                </a:solidFill>
                <a:highlight>
                  <a:srgbClr val="FFFFFF"/>
                </a:highlight>
                <a:latin typeface="Times New Roman" panose="02020603050405020304" pitchFamily="18" charset="0"/>
                <a:cs typeface="Times New Roman" panose="02020603050405020304" pitchFamily="18" charset="0"/>
              </a:rPr>
              <a:t>USART_TxStringln</a:t>
            </a:r>
            <a:r>
              <a:rPr lang="en-US" sz="1100" i="0">
                <a:solidFill>
                  <a:srgbClr val="000000"/>
                </a:solidFill>
                <a:highlight>
                  <a:srgbClr val="FFFFFF"/>
                </a:highlight>
                <a:latin typeface="Times New Roman" panose="02020603050405020304" pitchFamily="18" charset="0"/>
                <a:cs typeface="Times New Roman" panose="02020603050405020304" pitchFamily="18" charset="0"/>
              </a:rPr>
              <a:t>(</a:t>
            </a:r>
            <a:r>
              <a:rPr lang="en-US" sz="1100" i="0">
                <a:solidFill>
                  <a:srgbClr val="A31515"/>
                </a:solidFill>
                <a:highlight>
                  <a:srgbClr val="FFFFFF"/>
                </a:highlight>
                <a:latin typeface="Times New Roman" panose="02020603050405020304" pitchFamily="18" charset="0"/>
                <a:cs typeface="Times New Roman" panose="02020603050405020304" pitchFamily="18" charset="0"/>
              </a:rPr>
              <a:t>"AT"</a:t>
            </a:r>
            <a:r>
              <a:rPr lang="en-US" sz="1100" i="0">
                <a:solidFill>
                  <a:srgbClr val="000000"/>
                </a:solidFill>
                <a:highlight>
                  <a:srgbClr val="FFFFFF"/>
                </a:highlight>
                <a:latin typeface="Times New Roman" panose="02020603050405020304" pitchFamily="18" charset="0"/>
                <a:cs typeface="Times New Roman" panose="02020603050405020304" pitchFamily="18" charset="0"/>
              </a:rPr>
              <a:t>);</a:t>
            </a:r>
          </a:p>
          <a:p>
            <a:r>
              <a:rPr lang="en-US" sz="1100" i="1">
                <a:solidFill>
                  <a:srgbClr val="880000"/>
                </a:solidFill>
                <a:highlight>
                  <a:srgbClr val="FFFFFF"/>
                </a:highlight>
                <a:latin typeface="Times New Roman" panose="02020603050405020304" pitchFamily="18" charset="0"/>
                <a:cs typeface="Times New Roman" panose="02020603050405020304" pitchFamily="18" charset="0"/>
              </a:rPr>
              <a:t>_</a:t>
            </a:r>
            <a:r>
              <a:rPr lang="en-US" sz="1100" i="1" err="1">
                <a:solidFill>
                  <a:srgbClr val="880000"/>
                </a:solidFill>
                <a:highlight>
                  <a:srgbClr val="FFFFFF"/>
                </a:highlight>
                <a:latin typeface="Times New Roman" panose="02020603050405020304" pitchFamily="18" charset="0"/>
                <a:cs typeface="Times New Roman" panose="02020603050405020304" pitchFamily="18" charset="0"/>
              </a:rPr>
              <a:t>delay_ms</a:t>
            </a:r>
            <a:r>
              <a:rPr lang="en-US" sz="1100" i="0">
                <a:solidFill>
                  <a:srgbClr val="000000"/>
                </a:solidFill>
                <a:highlight>
                  <a:srgbClr val="FFFFFF"/>
                </a:highlight>
                <a:latin typeface="Times New Roman" panose="02020603050405020304" pitchFamily="18" charset="0"/>
                <a:cs typeface="Times New Roman" panose="02020603050405020304" pitchFamily="18" charset="0"/>
              </a:rPr>
              <a:t>(500);</a:t>
            </a:r>
          </a:p>
          <a:p>
            <a:r>
              <a:rPr lang="en-US" sz="1100" i="0" err="1">
                <a:solidFill>
                  <a:srgbClr val="880000"/>
                </a:solidFill>
                <a:highlight>
                  <a:srgbClr val="FFFFFF"/>
                </a:highlight>
                <a:latin typeface="Times New Roman" panose="02020603050405020304" pitchFamily="18" charset="0"/>
                <a:cs typeface="Times New Roman" panose="02020603050405020304" pitchFamily="18" charset="0"/>
              </a:rPr>
              <a:t>USART_TxStringln</a:t>
            </a:r>
            <a:r>
              <a:rPr lang="en-US" sz="1100" i="0">
                <a:solidFill>
                  <a:srgbClr val="000000"/>
                </a:solidFill>
                <a:highlight>
                  <a:srgbClr val="FFFFFF"/>
                </a:highlight>
                <a:latin typeface="Times New Roman" panose="02020603050405020304" pitchFamily="18" charset="0"/>
                <a:cs typeface="Times New Roman" panose="02020603050405020304" pitchFamily="18" charset="0"/>
              </a:rPr>
              <a:t>(</a:t>
            </a:r>
            <a:r>
              <a:rPr lang="en-US" sz="1100" i="0">
                <a:solidFill>
                  <a:srgbClr val="A31515"/>
                </a:solidFill>
                <a:highlight>
                  <a:srgbClr val="FFFFFF"/>
                </a:highlight>
                <a:latin typeface="Times New Roman" panose="02020603050405020304" pitchFamily="18" charset="0"/>
                <a:cs typeface="Times New Roman" panose="02020603050405020304" pitchFamily="18" charset="0"/>
              </a:rPr>
              <a:t>"AT"</a:t>
            </a:r>
            <a:r>
              <a:rPr lang="en-US" sz="1100" i="0">
                <a:solidFill>
                  <a:srgbClr val="000000"/>
                </a:solidFill>
                <a:highlight>
                  <a:srgbClr val="FFFFFF"/>
                </a:highlight>
                <a:latin typeface="Times New Roman" panose="02020603050405020304" pitchFamily="18" charset="0"/>
                <a:cs typeface="Times New Roman" panose="02020603050405020304" pitchFamily="18" charset="0"/>
              </a:rPr>
              <a:t>);</a:t>
            </a:r>
          </a:p>
          <a:p>
            <a:r>
              <a:rPr lang="en-US" sz="1100" i="1">
                <a:solidFill>
                  <a:srgbClr val="880000"/>
                </a:solidFill>
                <a:highlight>
                  <a:srgbClr val="FFFFFF"/>
                </a:highlight>
                <a:latin typeface="Times New Roman" panose="02020603050405020304" pitchFamily="18" charset="0"/>
                <a:cs typeface="Times New Roman" panose="02020603050405020304" pitchFamily="18" charset="0"/>
              </a:rPr>
              <a:t>_</a:t>
            </a:r>
            <a:r>
              <a:rPr lang="en-US" sz="1100" i="1" err="1">
                <a:solidFill>
                  <a:srgbClr val="880000"/>
                </a:solidFill>
                <a:highlight>
                  <a:srgbClr val="FFFFFF"/>
                </a:highlight>
                <a:latin typeface="Times New Roman" panose="02020603050405020304" pitchFamily="18" charset="0"/>
                <a:cs typeface="Times New Roman" panose="02020603050405020304" pitchFamily="18" charset="0"/>
              </a:rPr>
              <a:t>delay_ms</a:t>
            </a:r>
            <a:r>
              <a:rPr lang="en-US" sz="1100" i="0">
                <a:solidFill>
                  <a:srgbClr val="000000"/>
                </a:solidFill>
                <a:highlight>
                  <a:srgbClr val="FFFFFF"/>
                </a:highlight>
                <a:latin typeface="Times New Roman" panose="02020603050405020304" pitchFamily="18" charset="0"/>
                <a:cs typeface="Times New Roman" panose="02020603050405020304" pitchFamily="18" charset="0"/>
              </a:rPr>
              <a:t>(500);</a:t>
            </a:r>
          </a:p>
          <a:p>
            <a:r>
              <a:rPr lang="en-US" sz="1100" i="0" err="1">
                <a:solidFill>
                  <a:srgbClr val="880000"/>
                </a:solidFill>
                <a:highlight>
                  <a:srgbClr val="FFFFFF"/>
                </a:highlight>
                <a:latin typeface="Times New Roman" panose="02020603050405020304" pitchFamily="18" charset="0"/>
                <a:cs typeface="Times New Roman" panose="02020603050405020304" pitchFamily="18" charset="0"/>
              </a:rPr>
              <a:t>USART_TxStringln</a:t>
            </a:r>
            <a:r>
              <a:rPr lang="en-US" sz="1100" i="0">
                <a:solidFill>
                  <a:srgbClr val="000000"/>
                </a:solidFill>
                <a:highlight>
                  <a:srgbClr val="FFFFFF"/>
                </a:highlight>
                <a:latin typeface="Times New Roman" panose="02020603050405020304" pitchFamily="18" charset="0"/>
                <a:cs typeface="Times New Roman" panose="02020603050405020304" pitchFamily="18" charset="0"/>
              </a:rPr>
              <a:t>(</a:t>
            </a:r>
            <a:r>
              <a:rPr lang="en-US" sz="1100" i="0">
                <a:solidFill>
                  <a:srgbClr val="A31515"/>
                </a:solidFill>
                <a:highlight>
                  <a:srgbClr val="FFFFFF"/>
                </a:highlight>
                <a:latin typeface="Times New Roman" panose="02020603050405020304" pitchFamily="18" charset="0"/>
                <a:cs typeface="Times New Roman" panose="02020603050405020304" pitchFamily="18" charset="0"/>
              </a:rPr>
              <a:t>"AT+CMGF=1"</a:t>
            </a:r>
            <a:r>
              <a:rPr lang="en-US" sz="1100" i="0">
                <a:solidFill>
                  <a:srgbClr val="000000"/>
                </a:solidFill>
                <a:highlight>
                  <a:srgbClr val="FFFFFF"/>
                </a:highlight>
                <a:latin typeface="Times New Roman" panose="02020603050405020304" pitchFamily="18" charset="0"/>
                <a:cs typeface="Times New Roman" panose="02020603050405020304" pitchFamily="18" charset="0"/>
              </a:rPr>
              <a:t>);</a:t>
            </a:r>
          </a:p>
          <a:p>
            <a:r>
              <a:rPr lang="en-US" sz="1100" i="1">
                <a:solidFill>
                  <a:srgbClr val="880000"/>
                </a:solidFill>
                <a:highlight>
                  <a:srgbClr val="FFFFFF"/>
                </a:highlight>
                <a:latin typeface="Times New Roman" panose="02020603050405020304" pitchFamily="18" charset="0"/>
                <a:cs typeface="Times New Roman" panose="02020603050405020304" pitchFamily="18" charset="0"/>
              </a:rPr>
              <a:t>_</a:t>
            </a:r>
            <a:r>
              <a:rPr lang="en-US" sz="1100" i="1" err="1">
                <a:solidFill>
                  <a:srgbClr val="880000"/>
                </a:solidFill>
                <a:highlight>
                  <a:srgbClr val="FFFFFF"/>
                </a:highlight>
                <a:latin typeface="Times New Roman" panose="02020603050405020304" pitchFamily="18" charset="0"/>
                <a:cs typeface="Times New Roman" panose="02020603050405020304" pitchFamily="18" charset="0"/>
              </a:rPr>
              <a:t>delay_ms</a:t>
            </a:r>
            <a:r>
              <a:rPr lang="en-US" sz="1100" i="0">
                <a:solidFill>
                  <a:srgbClr val="000000"/>
                </a:solidFill>
                <a:highlight>
                  <a:srgbClr val="FFFFFF"/>
                </a:highlight>
                <a:latin typeface="Times New Roman" panose="02020603050405020304" pitchFamily="18" charset="0"/>
                <a:cs typeface="Times New Roman" panose="02020603050405020304" pitchFamily="18" charset="0"/>
              </a:rPr>
              <a:t>(500);</a:t>
            </a:r>
          </a:p>
          <a:p>
            <a:r>
              <a:rPr lang="en-US" sz="1100" i="0" err="1">
                <a:solidFill>
                  <a:srgbClr val="880000"/>
                </a:solidFill>
                <a:highlight>
                  <a:srgbClr val="FFFFFF"/>
                </a:highlight>
                <a:latin typeface="Times New Roman" panose="02020603050405020304" pitchFamily="18" charset="0"/>
                <a:cs typeface="Times New Roman" panose="02020603050405020304" pitchFamily="18" charset="0"/>
              </a:rPr>
              <a:t>USART_TxStringln</a:t>
            </a:r>
            <a:r>
              <a:rPr lang="en-US" sz="1100" i="0">
                <a:solidFill>
                  <a:srgbClr val="000000"/>
                </a:solidFill>
                <a:highlight>
                  <a:srgbClr val="FFFFFF"/>
                </a:highlight>
                <a:latin typeface="Times New Roman" panose="02020603050405020304" pitchFamily="18" charset="0"/>
                <a:cs typeface="Times New Roman" panose="02020603050405020304" pitchFamily="18" charset="0"/>
              </a:rPr>
              <a:t>(</a:t>
            </a:r>
            <a:r>
              <a:rPr lang="en-US" sz="1100" i="0">
                <a:solidFill>
                  <a:srgbClr val="A31515"/>
                </a:solidFill>
                <a:highlight>
                  <a:srgbClr val="FFFFFF"/>
                </a:highlight>
                <a:latin typeface="Times New Roman" panose="02020603050405020304" pitchFamily="18" charset="0"/>
                <a:cs typeface="Times New Roman" panose="02020603050405020304" pitchFamily="18" charset="0"/>
              </a:rPr>
              <a:t>"Hello World"</a:t>
            </a:r>
            <a:r>
              <a:rPr lang="en-US" sz="1100" i="0">
                <a:solidFill>
                  <a:srgbClr val="000000"/>
                </a:solidFill>
                <a:highlight>
                  <a:srgbClr val="FFFFFF"/>
                </a:highlight>
                <a:latin typeface="Times New Roman" panose="02020603050405020304" pitchFamily="18" charset="0"/>
                <a:cs typeface="Times New Roman" panose="02020603050405020304" pitchFamily="18" charset="0"/>
              </a:rPr>
              <a:t>);</a:t>
            </a:r>
          </a:p>
          <a:p>
            <a:endParaRPr lang="en-US" sz="1100" i="0">
              <a:solidFill>
                <a:srgbClr val="000000"/>
              </a:solidFill>
              <a:highlight>
                <a:srgbClr val="FFFFFF"/>
              </a:highlight>
              <a:latin typeface="Times New Roman" panose="02020603050405020304" pitchFamily="18" charset="0"/>
              <a:cs typeface="Times New Roman" panose="02020603050405020304" pitchFamily="18" charset="0"/>
            </a:endParaRPr>
          </a:p>
          <a:p>
            <a:r>
              <a:rPr lang="en-US" sz="1100" i="0">
                <a:solidFill>
                  <a:srgbClr val="880000"/>
                </a:solidFill>
                <a:highlight>
                  <a:srgbClr val="FFFFFF"/>
                </a:highlight>
                <a:latin typeface="Times New Roman" panose="02020603050405020304" pitchFamily="18" charset="0"/>
                <a:cs typeface="Times New Roman" panose="02020603050405020304" pitchFamily="18" charset="0"/>
              </a:rPr>
              <a:t>setTime</a:t>
            </a:r>
            <a:r>
              <a:rPr lang="en-US" sz="1100" i="0">
                <a:solidFill>
                  <a:srgbClr val="000000"/>
                </a:solidFill>
                <a:highlight>
                  <a:srgbClr val="FFFFFF"/>
                </a:highlight>
                <a:latin typeface="Times New Roman" panose="02020603050405020304" pitchFamily="18" charset="0"/>
                <a:cs typeface="Times New Roman" panose="02020603050405020304" pitchFamily="18" charset="0"/>
              </a:rPr>
              <a:t>(22,9,33,23,12,21);</a:t>
            </a:r>
            <a:r>
              <a:rPr lang="en-US" sz="1100" i="0">
                <a:solidFill>
                  <a:srgbClr val="A31515"/>
                </a:solidFill>
                <a:highlight>
                  <a:srgbClr val="FFFFFF"/>
                </a:highlight>
                <a:latin typeface="Times New Roman" panose="02020603050405020304" pitchFamily="18" charset="0"/>
                <a:cs typeface="Times New Roman" panose="02020603050405020304" pitchFamily="18" charset="0"/>
              </a:rPr>
              <a:t> </a:t>
            </a:r>
            <a:r>
              <a:rPr lang="en-US" sz="1100" i="0">
                <a:solidFill>
                  <a:srgbClr val="008000"/>
                </a:solidFill>
                <a:highlight>
                  <a:srgbClr val="FFFFFF"/>
                </a:highlight>
                <a:latin typeface="Times New Roman" panose="02020603050405020304" pitchFamily="18" charset="0"/>
                <a:cs typeface="Times New Roman" panose="02020603050405020304" pitchFamily="18" charset="0"/>
              </a:rPr>
              <a:t>//hour , minute, second, date, month, year</a:t>
            </a:r>
            <a:endParaRPr lang="en-US" sz="1100" i="0">
              <a:solidFill>
                <a:srgbClr val="000000"/>
              </a:solidFill>
              <a:highlight>
                <a:srgbClr val="FFFFFF"/>
              </a:highlight>
              <a:latin typeface="Times New Roman" panose="02020603050405020304" pitchFamily="18" charset="0"/>
              <a:cs typeface="Times New Roman" panose="02020603050405020304" pitchFamily="18" charset="0"/>
            </a:endParaRPr>
          </a:p>
          <a:p>
            <a:endParaRPr lang="en-US" sz="1100" i="0">
              <a:solidFill>
                <a:srgbClr val="000000"/>
              </a:solidFill>
              <a:highlight>
                <a:srgbClr val="FFFFFF"/>
              </a:highlight>
              <a:latin typeface="Times New Roman" panose="02020603050405020304" pitchFamily="18" charset="0"/>
              <a:cs typeface="Times New Roman" panose="02020603050405020304" pitchFamily="18" charset="0"/>
            </a:endParaRPr>
          </a:p>
          <a:p>
            <a:r>
              <a:rPr lang="en-US" sz="1100" i="0">
                <a:solidFill>
                  <a:srgbClr val="0000FF"/>
                </a:solidFill>
                <a:highlight>
                  <a:srgbClr val="FFFFFF"/>
                </a:highlight>
                <a:latin typeface="Times New Roman" panose="02020603050405020304" pitchFamily="18" charset="0"/>
                <a:cs typeface="Times New Roman" panose="02020603050405020304" pitchFamily="18" charset="0"/>
              </a:rPr>
              <a:t>while</a:t>
            </a:r>
            <a:r>
              <a:rPr lang="en-US" sz="1100" i="0">
                <a:solidFill>
                  <a:srgbClr val="A31515"/>
                </a:solidFill>
                <a:highlight>
                  <a:srgbClr val="FFFFFF"/>
                </a:highlight>
                <a:latin typeface="Times New Roman" panose="02020603050405020304" pitchFamily="18" charset="0"/>
                <a:cs typeface="Times New Roman" panose="02020603050405020304" pitchFamily="18" charset="0"/>
              </a:rPr>
              <a:t> </a:t>
            </a:r>
            <a:r>
              <a:rPr lang="en-US" sz="1100" i="0">
                <a:solidFill>
                  <a:srgbClr val="000000"/>
                </a:solidFill>
                <a:highlight>
                  <a:srgbClr val="FFFFFF"/>
                </a:highlight>
                <a:latin typeface="Times New Roman" panose="02020603050405020304" pitchFamily="18" charset="0"/>
                <a:cs typeface="Times New Roman" panose="02020603050405020304" pitchFamily="18" charset="0"/>
              </a:rPr>
              <a:t>(1)</a:t>
            </a:r>
          </a:p>
          <a:p>
            <a:r>
              <a:rPr lang="en-US" sz="1100" i="0">
                <a:solidFill>
                  <a:srgbClr val="000000"/>
                </a:solidFill>
                <a:highlight>
                  <a:srgbClr val="FFFFFF"/>
                </a:highlight>
                <a:latin typeface="Times New Roman" panose="02020603050405020304" pitchFamily="18" charset="0"/>
                <a:cs typeface="Times New Roman" panose="02020603050405020304" pitchFamily="18" charset="0"/>
              </a:rPr>
              <a:t>{</a:t>
            </a:r>
            <a:r>
              <a:rPr lang="en-US" sz="1100" i="0">
                <a:solidFill>
                  <a:srgbClr val="880000"/>
                </a:solidFill>
                <a:highlight>
                  <a:srgbClr val="FFFFFF"/>
                </a:highlight>
                <a:latin typeface="Times New Roman" panose="02020603050405020304" pitchFamily="18" charset="0"/>
                <a:cs typeface="Times New Roman" panose="02020603050405020304" pitchFamily="18" charset="0"/>
              </a:rPr>
              <a:t>Readtime</a:t>
            </a:r>
            <a:r>
              <a:rPr lang="en-US" sz="1100" i="0">
                <a:solidFill>
                  <a:srgbClr val="000000"/>
                </a:solidFill>
                <a:highlight>
                  <a:srgbClr val="FFFFFF"/>
                </a:highlight>
                <a:latin typeface="Times New Roman" panose="02020603050405020304" pitchFamily="18" charset="0"/>
                <a:cs typeface="Times New Roman" panose="02020603050405020304" pitchFamily="18" charset="0"/>
              </a:rPr>
              <a:t>();</a:t>
            </a:r>
          </a:p>
          <a:p>
            <a:r>
              <a:rPr lang="pl-PL" sz="1100" i="1">
                <a:solidFill>
                  <a:srgbClr val="880000"/>
                </a:solidFill>
                <a:highlight>
                  <a:srgbClr val="FFFFFF"/>
                </a:highlight>
                <a:latin typeface="Times New Roman" panose="02020603050405020304" pitchFamily="18" charset="0"/>
                <a:cs typeface="Times New Roman" panose="02020603050405020304" pitchFamily="18" charset="0"/>
              </a:rPr>
              <a:t>sprintf</a:t>
            </a:r>
            <a:r>
              <a:rPr lang="pl-PL" sz="1100" i="0">
                <a:solidFill>
                  <a:srgbClr val="000000"/>
                </a:solidFill>
                <a:highlight>
                  <a:srgbClr val="FFFFFF"/>
                </a:highlight>
                <a:latin typeface="Times New Roman" panose="02020603050405020304" pitchFamily="18" charset="0"/>
                <a:cs typeface="Times New Roman" panose="02020603050405020304" pitchFamily="18" charset="0"/>
              </a:rPr>
              <a:t>(</a:t>
            </a:r>
            <a:r>
              <a:rPr lang="pl-PL" sz="1100" i="0">
                <a:solidFill>
                  <a:srgbClr val="000080"/>
                </a:solidFill>
                <a:highlight>
                  <a:srgbClr val="FFFFFF"/>
                </a:highlight>
                <a:latin typeface="Times New Roman" panose="02020603050405020304" pitchFamily="18" charset="0"/>
                <a:cs typeface="Times New Roman" panose="02020603050405020304" pitchFamily="18" charset="0"/>
              </a:rPr>
              <a:t>lcddata</a:t>
            </a:r>
            <a:r>
              <a:rPr lang="pl-PL" sz="1100" i="0">
                <a:solidFill>
                  <a:srgbClr val="000000"/>
                </a:solidFill>
                <a:highlight>
                  <a:srgbClr val="FFFFFF"/>
                </a:highlight>
                <a:latin typeface="Times New Roman" panose="02020603050405020304" pitchFamily="18" charset="0"/>
                <a:cs typeface="Times New Roman" panose="02020603050405020304" pitchFamily="18" charset="0"/>
              </a:rPr>
              <a:t>,</a:t>
            </a:r>
            <a:r>
              <a:rPr lang="pl-PL" sz="1100" i="0">
                <a:solidFill>
                  <a:srgbClr val="A31515"/>
                </a:solidFill>
                <a:highlight>
                  <a:srgbClr val="FFFFFF"/>
                </a:highlight>
                <a:latin typeface="Times New Roman" panose="02020603050405020304" pitchFamily="18" charset="0"/>
                <a:cs typeface="Times New Roman" panose="02020603050405020304" pitchFamily="18" charset="0"/>
              </a:rPr>
              <a:t>"%02u:%02u:%02u"</a:t>
            </a:r>
            <a:r>
              <a:rPr lang="pl-PL" sz="1100" i="0">
                <a:solidFill>
                  <a:srgbClr val="000000"/>
                </a:solidFill>
                <a:highlight>
                  <a:srgbClr val="FFFFFF"/>
                </a:highlight>
                <a:latin typeface="Times New Roman" panose="02020603050405020304" pitchFamily="18" charset="0"/>
                <a:cs typeface="Times New Roman" panose="02020603050405020304" pitchFamily="18" charset="0"/>
              </a:rPr>
              <a:t>,</a:t>
            </a:r>
            <a:r>
              <a:rPr lang="pl-PL" sz="1100" i="0">
                <a:solidFill>
                  <a:srgbClr val="000080"/>
                </a:solidFill>
                <a:highlight>
                  <a:srgbClr val="FFFFFF"/>
                </a:highlight>
                <a:latin typeface="Times New Roman" panose="02020603050405020304" pitchFamily="18" charset="0"/>
                <a:cs typeface="Times New Roman" panose="02020603050405020304" pitchFamily="18" charset="0"/>
              </a:rPr>
              <a:t>hourC</a:t>
            </a:r>
            <a:r>
              <a:rPr lang="pl-PL" sz="1100" i="0">
                <a:solidFill>
                  <a:srgbClr val="000000"/>
                </a:solidFill>
                <a:highlight>
                  <a:srgbClr val="FFFFFF"/>
                </a:highlight>
                <a:latin typeface="Times New Roman" panose="02020603050405020304" pitchFamily="18" charset="0"/>
                <a:cs typeface="Times New Roman" panose="02020603050405020304" pitchFamily="18" charset="0"/>
              </a:rPr>
              <a:t>,</a:t>
            </a:r>
            <a:r>
              <a:rPr lang="pl-PL" sz="1100" i="0">
                <a:solidFill>
                  <a:srgbClr val="000080"/>
                </a:solidFill>
                <a:highlight>
                  <a:srgbClr val="FFFFFF"/>
                </a:highlight>
                <a:latin typeface="Times New Roman" panose="02020603050405020304" pitchFamily="18" charset="0"/>
                <a:cs typeface="Times New Roman" panose="02020603050405020304" pitchFamily="18" charset="0"/>
              </a:rPr>
              <a:t>minC</a:t>
            </a:r>
            <a:r>
              <a:rPr lang="pl-PL" sz="1100" i="0">
                <a:solidFill>
                  <a:srgbClr val="000000"/>
                </a:solidFill>
                <a:highlight>
                  <a:srgbClr val="FFFFFF"/>
                </a:highlight>
                <a:latin typeface="Times New Roman" panose="02020603050405020304" pitchFamily="18" charset="0"/>
                <a:cs typeface="Times New Roman" panose="02020603050405020304" pitchFamily="18" charset="0"/>
              </a:rPr>
              <a:t>,</a:t>
            </a:r>
            <a:r>
              <a:rPr lang="pl-PL" sz="1100" i="0">
                <a:solidFill>
                  <a:srgbClr val="000080"/>
                </a:solidFill>
                <a:highlight>
                  <a:srgbClr val="FFFFFF"/>
                </a:highlight>
                <a:latin typeface="Times New Roman" panose="02020603050405020304" pitchFamily="18" charset="0"/>
                <a:cs typeface="Times New Roman" panose="02020603050405020304" pitchFamily="18" charset="0"/>
              </a:rPr>
              <a:t>secC</a:t>
            </a:r>
            <a:r>
              <a:rPr lang="pl-PL" sz="1100" i="0">
                <a:solidFill>
                  <a:srgbClr val="000000"/>
                </a:solidFill>
                <a:highlight>
                  <a:srgbClr val="FFFFFF"/>
                </a:highlight>
                <a:latin typeface="Times New Roman" panose="02020603050405020304" pitchFamily="18" charset="0"/>
                <a:cs typeface="Times New Roman" panose="02020603050405020304" pitchFamily="18" charset="0"/>
              </a:rPr>
              <a:t>);</a:t>
            </a:r>
          </a:p>
          <a:p>
            <a:r>
              <a:rPr lang="en-US" sz="1100" i="0" err="1">
                <a:solidFill>
                  <a:srgbClr val="880000"/>
                </a:solidFill>
                <a:highlight>
                  <a:srgbClr val="FFFFFF"/>
                </a:highlight>
                <a:latin typeface="Times New Roman" panose="02020603050405020304" pitchFamily="18" charset="0"/>
                <a:cs typeface="Times New Roman" panose="02020603050405020304" pitchFamily="18" charset="0"/>
              </a:rPr>
              <a:t>LcdSetCursor</a:t>
            </a:r>
            <a:r>
              <a:rPr lang="en-US" sz="1100" i="0">
                <a:solidFill>
                  <a:srgbClr val="000000"/>
                </a:solidFill>
                <a:highlight>
                  <a:srgbClr val="FFFFFF"/>
                </a:highlight>
                <a:latin typeface="Times New Roman" panose="02020603050405020304" pitchFamily="18" charset="0"/>
                <a:cs typeface="Times New Roman" panose="02020603050405020304" pitchFamily="18" charset="0"/>
              </a:rPr>
              <a:t>(4,0,</a:t>
            </a:r>
            <a:r>
              <a:rPr lang="en-US" sz="1100" i="0">
                <a:solidFill>
                  <a:srgbClr val="000080"/>
                </a:solidFill>
                <a:highlight>
                  <a:srgbClr val="FFFFFF"/>
                </a:highlight>
                <a:latin typeface="Times New Roman" panose="02020603050405020304" pitchFamily="18" charset="0"/>
                <a:cs typeface="Times New Roman" panose="02020603050405020304" pitchFamily="18" charset="0"/>
              </a:rPr>
              <a:t>lcddata</a:t>
            </a:r>
            <a:r>
              <a:rPr lang="en-US" sz="1100" i="0">
                <a:solidFill>
                  <a:srgbClr val="000000"/>
                </a:solidFill>
                <a:highlight>
                  <a:srgbClr val="FFFFFF"/>
                </a:highlight>
                <a:latin typeface="Times New Roman" panose="02020603050405020304" pitchFamily="18" charset="0"/>
                <a:cs typeface="Times New Roman" panose="02020603050405020304" pitchFamily="18" charset="0"/>
              </a:rPr>
              <a:t>);</a:t>
            </a:r>
          </a:p>
          <a:p>
            <a:r>
              <a:rPr lang="pl-PL" sz="1100" i="1">
                <a:solidFill>
                  <a:srgbClr val="880000"/>
                </a:solidFill>
                <a:highlight>
                  <a:srgbClr val="FFFFFF"/>
                </a:highlight>
                <a:latin typeface="Times New Roman" panose="02020603050405020304" pitchFamily="18" charset="0"/>
                <a:cs typeface="Times New Roman" panose="02020603050405020304" pitchFamily="18" charset="0"/>
              </a:rPr>
              <a:t>sprintf</a:t>
            </a:r>
            <a:r>
              <a:rPr lang="pl-PL" sz="1100" i="0">
                <a:solidFill>
                  <a:srgbClr val="000000"/>
                </a:solidFill>
                <a:highlight>
                  <a:srgbClr val="FFFFFF"/>
                </a:highlight>
                <a:latin typeface="Times New Roman" panose="02020603050405020304" pitchFamily="18" charset="0"/>
                <a:cs typeface="Times New Roman" panose="02020603050405020304" pitchFamily="18" charset="0"/>
              </a:rPr>
              <a:t>(</a:t>
            </a:r>
            <a:r>
              <a:rPr lang="pl-PL" sz="1100" i="0">
                <a:solidFill>
                  <a:srgbClr val="000080"/>
                </a:solidFill>
                <a:highlight>
                  <a:srgbClr val="FFFFFF"/>
                </a:highlight>
                <a:latin typeface="Times New Roman" panose="02020603050405020304" pitchFamily="18" charset="0"/>
                <a:cs typeface="Times New Roman" panose="02020603050405020304" pitchFamily="18" charset="0"/>
              </a:rPr>
              <a:t>lcddata</a:t>
            </a:r>
            <a:r>
              <a:rPr lang="pl-PL" sz="1100" i="0">
                <a:solidFill>
                  <a:srgbClr val="000000"/>
                </a:solidFill>
                <a:highlight>
                  <a:srgbClr val="FFFFFF"/>
                </a:highlight>
                <a:latin typeface="Times New Roman" panose="02020603050405020304" pitchFamily="18" charset="0"/>
                <a:cs typeface="Times New Roman" panose="02020603050405020304" pitchFamily="18" charset="0"/>
              </a:rPr>
              <a:t>,</a:t>
            </a:r>
            <a:r>
              <a:rPr lang="pl-PL" sz="1100" i="0">
                <a:solidFill>
                  <a:srgbClr val="A31515"/>
                </a:solidFill>
                <a:highlight>
                  <a:srgbClr val="FFFFFF"/>
                </a:highlight>
                <a:latin typeface="Times New Roman" panose="02020603050405020304" pitchFamily="18" charset="0"/>
                <a:cs typeface="Times New Roman" panose="02020603050405020304" pitchFamily="18" charset="0"/>
              </a:rPr>
              <a:t>"%02u %02u 20%02u"</a:t>
            </a:r>
            <a:r>
              <a:rPr lang="pl-PL" sz="1100" i="0">
                <a:solidFill>
                  <a:srgbClr val="000000"/>
                </a:solidFill>
                <a:highlight>
                  <a:srgbClr val="FFFFFF"/>
                </a:highlight>
                <a:latin typeface="Times New Roman" panose="02020603050405020304" pitchFamily="18" charset="0"/>
                <a:cs typeface="Times New Roman" panose="02020603050405020304" pitchFamily="18" charset="0"/>
              </a:rPr>
              <a:t>,</a:t>
            </a:r>
            <a:r>
              <a:rPr lang="pl-PL" sz="1100" i="0">
                <a:solidFill>
                  <a:srgbClr val="000080"/>
                </a:solidFill>
                <a:highlight>
                  <a:srgbClr val="FFFFFF"/>
                </a:highlight>
                <a:latin typeface="Times New Roman" panose="02020603050405020304" pitchFamily="18" charset="0"/>
                <a:cs typeface="Times New Roman" panose="02020603050405020304" pitchFamily="18" charset="0"/>
              </a:rPr>
              <a:t>dateC</a:t>
            </a:r>
            <a:r>
              <a:rPr lang="pl-PL" sz="1100" i="0">
                <a:solidFill>
                  <a:srgbClr val="000000"/>
                </a:solidFill>
                <a:highlight>
                  <a:srgbClr val="FFFFFF"/>
                </a:highlight>
                <a:latin typeface="Times New Roman" panose="02020603050405020304" pitchFamily="18" charset="0"/>
                <a:cs typeface="Times New Roman" panose="02020603050405020304" pitchFamily="18" charset="0"/>
              </a:rPr>
              <a:t>,</a:t>
            </a:r>
            <a:r>
              <a:rPr lang="pl-PL" sz="1100" i="0">
                <a:solidFill>
                  <a:srgbClr val="000080"/>
                </a:solidFill>
                <a:highlight>
                  <a:srgbClr val="FFFFFF"/>
                </a:highlight>
                <a:latin typeface="Times New Roman" panose="02020603050405020304" pitchFamily="18" charset="0"/>
                <a:cs typeface="Times New Roman" panose="02020603050405020304" pitchFamily="18" charset="0"/>
              </a:rPr>
              <a:t>monthC</a:t>
            </a:r>
            <a:r>
              <a:rPr lang="pl-PL" sz="1100" i="0">
                <a:solidFill>
                  <a:srgbClr val="000000"/>
                </a:solidFill>
                <a:highlight>
                  <a:srgbClr val="FFFFFF"/>
                </a:highlight>
                <a:latin typeface="Times New Roman" panose="02020603050405020304" pitchFamily="18" charset="0"/>
                <a:cs typeface="Times New Roman" panose="02020603050405020304" pitchFamily="18" charset="0"/>
              </a:rPr>
              <a:t>,</a:t>
            </a:r>
            <a:r>
              <a:rPr lang="pl-PL" sz="1100" i="0">
                <a:solidFill>
                  <a:srgbClr val="000080"/>
                </a:solidFill>
                <a:highlight>
                  <a:srgbClr val="FFFFFF"/>
                </a:highlight>
                <a:latin typeface="Times New Roman" panose="02020603050405020304" pitchFamily="18" charset="0"/>
                <a:cs typeface="Times New Roman" panose="02020603050405020304" pitchFamily="18" charset="0"/>
              </a:rPr>
              <a:t>YearC</a:t>
            </a:r>
            <a:r>
              <a:rPr lang="pl-PL" sz="1100" i="0">
                <a:solidFill>
                  <a:srgbClr val="000000"/>
                </a:solidFill>
                <a:highlight>
                  <a:srgbClr val="FFFFFF"/>
                </a:highlight>
                <a:latin typeface="Times New Roman" panose="02020603050405020304" pitchFamily="18" charset="0"/>
                <a:cs typeface="Times New Roman" panose="02020603050405020304" pitchFamily="18" charset="0"/>
              </a:rPr>
              <a:t>);</a:t>
            </a:r>
          </a:p>
          <a:p>
            <a:r>
              <a:rPr lang="en-US" sz="1100" i="0" err="1">
                <a:solidFill>
                  <a:srgbClr val="880000"/>
                </a:solidFill>
                <a:highlight>
                  <a:srgbClr val="FFFFFF"/>
                </a:highlight>
                <a:latin typeface="Times New Roman" panose="02020603050405020304" pitchFamily="18" charset="0"/>
                <a:cs typeface="Times New Roman" panose="02020603050405020304" pitchFamily="18" charset="0"/>
              </a:rPr>
              <a:t>LcdSetCursor</a:t>
            </a:r>
            <a:r>
              <a:rPr lang="en-US" sz="1100" i="0">
                <a:solidFill>
                  <a:srgbClr val="000000"/>
                </a:solidFill>
                <a:highlight>
                  <a:srgbClr val="FFFFFF"/>
                </a:highlight>
                <a:latin typeface="Times New Roman" panose="02020603050405020304" pitchFamily="18" charset="0"/>
                <a:cs typeface="Times New Roman" panose="02020603050405020304" pitchFamily="18" charset="0"/>
              </a:rPr>
              <a:t>(3,1,</a:t>
            </a:r>
            <a:r>
              <a:rPr lang="en-US" sz="1100" i="0">
                <a:solidFill>
                  <a:srgbClr val="000080"/>
                </a:solidFill>
                <a:highlight>
                  <a:srgbClr val="FFFFFF"/>
                </a:highlight>
                <a:latin typeface="Times New Roman" panose="02020603050405020304" pitchFamily="18" charset="0"/>
                <a:cs typeface="Times New Roman" panose="02020603050405020304" pitchFamily="18" charset="0"/>
              </a:rPr>
              <a:t>lcddata</a:t>
            </a:r>
            <a:r>
              <a:rPr lang="en-US" sz="1100" i="0">
                <a:solidFill>
                  <a:srgbClr val="000000"/>
                </a:solidFill>
                <a:highlight>
                  <a:srgbClr val="FFFFFF"/>
                </a:highlight>
                <a:latin typeface="Times New Roman" panose="02020603050405020304" pitchFamily="18" charset="0"/>
                <a:cs typeface="Times New Roman" panose="02020603050405020304" pitchFamily="18" charset="0"/>
              </a:rPr>
              <a:t>);</a:t>
            </a:r>
          </a:p>
          <a:p>
            <a:r>
              <a:rPr lang="en-US" sz="1100" i="0">
                <a:solidFill>
                  <a:srgbClr val="000000"/>
                </a:solidFill>
                <a:highlight>
                  <a:srgbClr val="FFFFFF"/>
                </a:highlight>
                <a:latin typeface="Times New Roman" panose="02020603050405020304" pitchFamily="18" charset="0"/>
                <a:cs typeface="Times New Roman" panose="02020603050405020304" pitchFamily="18" charset="0"/>
              </a:rPr>
              <a:t>}</a:t>
            </a:r>
          </a:p>
          <a:p>
            <a:r>
              <a:rPr lang="en-US" sz="1100" i="0">
                <a:solidFill>
                  <a:srgbClr val="000000"/>
                </a:solidFill>
                <a:highlight>
                  <a:srgbClr val="FFFFFF"/>
                </a:highlight>
                <a:latin typeface="Times New Roman" panose="02020603050405020304" pitchFamily="18" charset="0"/>
                <a:cs typeface="Times New Roman" panose="02020603050405020304" pitchFamily="18" charset="0"/>
              </a:rPr>
              <a:t>}</a:t>
            </a:r>
            <a:endParaRPr lang="en-US" sz="11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8028563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480208-6CF6-E784-9766-D6F1DEFEEC93}"/>
              </a:ext>
            </a:extLst>
          </p:cNvPr>
          <p:cNvSpPr>
            <a:spLocks noGrp="1"/>
          </p:cNvSpPr>
          <p:nvPr>
            <p:ph type="title"/>
          </p:nvPr>
        </p:nvSpPr>
        <p:spPr>
          <a:xfrm>
            <a:off x="518435" y="268325"/>
            <a:ext cx="7688700" cy="535200"/>
          </a:xfrm>
        </p:spPr>
        <p:txBody>
          <a:bodyPr>
            <a:normAutofit fontScale="90000"/>
          </a:bodyPr>
          <a:lstStyle/>
          <a:p>
            <a:r>
              <a:rPr lang="en-US"/>
              <a:t>Code Cont. (SetTime Function) </a:t>
            </a:r>
          </a:p>
        </p:txBody>
      </p:sp>
      <p:sp>
        <p:nvSpPr>
          <p:cNvPr id="3" name="Text Placeholder 2">
            <a:extLst>
              <a:ext uri="{FF2B5EF4-FFF2-40B4-BE49-F238E27FC236}">
                <a16:creationId xmlns:a16="http://schemas.microsoft.com/office/drawing/2014/main" id="{C4BCC0D0-98CA-D962-AC95-23A8BA770B9D}"/>
              </a:ext>
            </a:extLst>
          </p:cNvPr>
          <p:cNvSpPr>
            <a:spLocks noGrp="1"/>
          </p:cNvSpPr>
          <p:nvPr>
            <p:ph type="body" idx="1"/>
          </p:nvPr>
        </p:nvSpPr>
        <p:spPr>
          <a:xfrm>
            <a:off x="597607" y="967526"/>
            <a:ext cx="3765178" cy="3738117"/>
          </a:xfrm>
        </p:spPr>
        <p:txBody>
          <a:bodyPr>
            <a:noAutofit/>
          </a:bodyPr>
          <a:lstStyle/>
          <a:p>
            <a:pPr marL="146050" indent="0">
              <a:buNone/>
            </a:pPr>
            <a:r>
              <a:rPr lang="en-US" sz="1200">
                <a:solidFill>
                  <a:srgbClr val="0000FF"/>
                </a:solidFill>
                <a:highlight>
                  <a:srgbClr val="FFFFFF"/>
                </a:highlight>
                <a:latin typeface="Times New Roman" panose="02020603050405020304" pitchFamily="18" charset="0"/>
                <a:cs typeface="Times New Roman" panose="02020603050405020304" pitchFamily="18" charset="0"/>
              </a:rPr>
              <a:t>void</a:t>
            </a:r>
            <a:r>
              <a:rPr lang="en-US" sz="1200">
                <a:solidFill>
                  <a:srgbClr val="A31515"/>
                </a:solidFill>
                <a:highlight>
                  <a:srgbClr val="FFFFFF"/>
                </a:highlight>
                <a:latin typeface="Times New Roman" panose="02020603050405020304" pitchFamily="18" charset="0"/>
                <a:cs typeface="Times New Roman" panose="02020603050405020304" pitchFamily="18" charset="0"/>
              </a:rPr>
              <a:t> </a:t>
            </a:r>
            <a:r>
              <a:rPr lang="en-US" sz="1200">
                <a:solidFill>
                  <a:srgbClr val="880000"/>
                </a:solidFill>
                <a:highlight>
                  <a:srgbClr val="FFFFFF"/>
                </a:highlight>
                <a:latin typeface="Times New Roman" panose="02020603050405020304" pitchFamily="18" charset="0"/>
                <a:cs typeface="Times New Roman" panose="02020603050405020304" pitchFamily="18" charset="0"/>
              </a:rPr>
              <a:t>setTime</a:t>
            </a:r>
            <a:r>
              <a:rPr lang="en-US" sz="1200">
                <a:solidFill>
                  <a:srgbClr val="000000"/>
                </a:solidFill>
                <a:highlight>
                  <a:srgbClr val="FFFFFF"/>
                </a:highlight>
                <a:latin typeface="Times New Roman" panose="02020603050405020304" pitchFamily="18" charset="0"/>
                <a:cs typeface="Times New Roman" panose="02020603050405020304" pitchFamily="18" charset="0"/>
              </a:rPr>
              <a:t>(</a:t>
            </a:r>
            <a:r>
              <a:rPr lang="en-US" sz="1200" i="1">
                <a:solidFill>
                  <a:srgbClr val="0000FF"/>
                </a:solidFill>
                <a:highlight>
                  <a:srgbClr val="FFFFFF"/>
                </a:highlight>
                <a:latin typeface="Times New Roman" panose="02020603050405020304" pitchFamily="18" charset="0"/>
                <a:cs typeface="Times New Roman" panose="02020603050405020304" pitchFamily="18" charset="0"/>
              </a:rPr>
              <a:t>uint8_t</a:t>
            </a:r>
            <a:r>
              <a:rPr lang="en-US" sz="1200" i="0">
                <a:solidFill>
                  <a:srgbClr val="A31515"/>
                </a:solidFill>
                <a:highlight>
                  <a:srgbClr val="FFFFFF"/>
                </a:highlight>
                <a:latin typeface="Times New Roman" panose="02020603050405020304" pitchFamily="18" charset="0"/>
                <a:cs typeface="Times New Roman" panose="02020603050405020304" pitchFamily="18" charset="0"/>
              </a:rPr>
              <a:t> </a:t>
            </a:r>
            <a:r>
              <a:rPr lang="en-US" sz="1200" i="0">
                <a:solidFill>
                  <a:srgbClr val="000080"/>
                </a:solidFill>
                <a:highlight>
                  <a:srgbClr val="FFFFFF"/>
                </a:highlight>
                <a:latin typeface="Times New Roman" panose="02020603050405020304" pitchFamily="18" charset="0"/>
                <a:cs typeface="Times New Roman" panose="02020603050405020304" pitchFamily="18" charset="0"/>
              </a:rPr>
              <a:t>hSet</a:t>
            </a:r>
            <a:r>
              <a:rPr lang="en-US" sz="1200" i="0">
                <a:solidFill>
                  <a:srgbClr val="000000"/>
                </a:solidFill>
                <a:highlight>
                  <a:srgbClr val="FFFFFF"/>
                </a:highlight>
                <a:latin typeface="Times New Roman" panose="02020603050405020304" pitchFamily="18" charset="0"/>
                <a:cs typeface="Times New Roman" panose="02020603050405020304" pitchFamily="18" charset="0"/>
              </a:rPr>
              <a:t>,</a:t>
            </a:r>
            <a:r>
              <a:rPr lang="en-US" sz="1200" i="1">
                <a:solidFill>
                  <a:srgbClr val="0000FF"/>
                </a:solidFill>
                <a:highlight>
                  <a:srgbClr val="FFFFFF"/>
                </a:highlight>
                <a:latin typeface="Times New Roman" panose="02020603050405020304" pitchFamily="18" charset="0"/>
                <a:cs typeface="Times New Roman" panose="02020603050405020304" pitchFamily="18" charset="0"/>
              </a:rPr>
              <a:t>uint8_t</a:t>
            </a:r>
            <a:r>
              <a:rPr lang="en-US" sz="1200" i="0">
                <a:solidFill>
                  <a:srgbClr val="A31515"/>
                </a:solidFill>
                <a:highlight>
                  <a:srgbClr val="FFFFFF"/>
                </a:highlight>
                <a:latin typeface="Times New Roman" panose="02020603050405020304" pitchFamily="18" charset="0"/>
                <a:cs typeface="Times New Roman" panose="02020603050405020304" pitchFamily="18" charset="0"/>
              </a:rPr>
              <a:t> </a:t>
            </a:r>
            <a:r>
              <a:rPr lang="en-US" sz="1200" i="0">
                <a:solidFill>
                  <a:srgbClr val="000080"/>
                </a:solidFill>
                <a:highlight>
                  <a:srgbClr val="FFFFFF"/>
                </a:highlight>
                <a:latin typeface="Times New Roman" panose="02020603050405020304" pitchFamily="18" charset="0"/>
                <a:cs typeface="Times New Roman" panose="02020603050405020304" pitchFamily="18" charset="0"/>
              </a:rPr>
              <a:t>mSet</a:t>
            </a:r>
            <a:r>
              <a:rPr lang="en-US" sz="1200" i="0">
                <a:solidFill>
                  <a:srgbClr val="000000"/>
                </a:solidFill>
                <a:highlight>
                  <a:srgbClr val="FFFFFF"/>
                </a:highlight>
                <a:latin typeface="Times New Roman" panose="02020603050405020304" pitchFamily="18" charset="0"/>
                <a:cs typeface="Times New Roman" panose="02020603050405020304" pitchFamily="18" charset="0"/>
              </a:rPr>
              <a:t>,</a:t>
            </a:r>
            <a:r>
              <a:rPr lang="en-US" sz="1200" i="1">
                <a:solidFill>
                  <a:srgbClr val="0000FF"/>
                </a:solidFill>
                <a:highlight>
                  <a:srgbClr val="FFFFFF"/>
                </a:highlight>
                <a:latin typeface="Times New Roman" panose="02020603050405020304" pitchFamily="18" charset="0"/>
                <a:cs typeface="Times New Roman" panose="02020603050405020304" pitchFamily="18" charset="0"/>
              </a:rPr>
              <a:t>uint8_t</a:t>
            </a:r>
            <a:r>
              <a:rPr lang="en-US" sz="1200" i="0">
                <a:solidFill>
                  <a:srgbClr val="A31515"/>
                </a:solidFill>
                <a:highlight>
                  <a:srgbClr val="FFFFFF"/>
                </a:highlight>
                <a:latin typeface="Times New Roman" panose="02020603050405020304" pitchFamily="18" charset="0"/>
                <a:cs typeface="Times New Roman" panose="02020603050405020304" pitchFamily="18" charset="0"/>
              </a:rPr>
              <a:t> </a:t>
            </a:r>
            <a:r>
              <a:rPr lang="en-US" sz="1200" i="0" err="1">
                <a:solidFill>
                  <a:srgbClr val="000080"/>
                </a:solidFill>
                <a:highlight>
                  <a:srgbClr val="FFFFFF"/>
                </a:highlight>
                <a:latin typeface="Times New Roman" panose="02020603050405020304" pitchFamily="18" charset="0"/>
                <a:cs typeface="Times New Roman" panose="02020603050405020304" pitchFamily="18" charset="0"/>
              </a:rPr>
              <a:t>sSet</a:t>
            </a:r>
            <a:r>
              <a:rPr lang="en-US" sz="1200" i="0">
                <a:solidFill>
                  <a:srgbClr val="A31515"/>
                </a:solidFill>
                <a:highlight>
                  <a:srgbClr val="FFFFFF"/>
                </a:highlight>
                <a:latin typeface="Times New Roman" panose="02020603050405020304" pitchFamily="18" charset="0"/>
                <a:cs typeface="Times New Roman" panose="02020603050405020304" pitchFamily="18" charset="0"/>
              </a:rPr>
              <a:t> </a:t>
            </a:r>
            <a:r>
              <a:rPr lang="en-US" sz="1200" i="0">
                <a:solidFill>
                  <a:srgbClr val="008000"/>
                </a:solidFill>
                <a:highlight>
                  <a:srgbClr val="FFFFFF"/>
                </a:highlight>
                <a:latin typeface="Times New Roman" panose="02020603050405020304" pitchFamily="18" charset="0"/>
                <a:cs typeface="Times New Roman" panose="02020603050405020304" pitchFamily="18" charset="0"/>
              </a:rPr>
              <a:t>/*,uint8_t dSet*/</a:t>
            </a:r>
            <a:r>
              <a:rPr lang="en-US" sz="1200" i="0">
                <a:solidFill>
                  <a:srgbClr val="A31515"/>
                </a:solidFill>
                <a:highlight>
                  <a:srgbClr val="FFFFFF"/>
                </a:highlight>
                <a:latin typeface="Times New Roman" panose="02020603050405020304" pitchFamily="18" charset="0"/>
                <a:cs typeface="Times New Roman" panose="02020603050405020304" pitchFamily="18" charset="0"/>
              </a:rPr>
              <a:t> </a:t>
            </a:r>
            <a:r>
              <a:rPr lang="en-US" sz="1200" i="0">
                <a:solidFill>
                  <a:srgbClr val="000000"/>
                </a:solidFill>
                <a:highlight>
                  <a:srgbClr val="FFFFFF"/>
                </a:highlight>
                <a:latin typeface="Times New Roman" panose="02020603050405020304" pitchFamily="18" charset="0"/>
                <a:cs typeface="Times New Roman" panose="02020603050405020304" pitchFamily="18" charset="0"/>
              </a:rPr>
              <a:t>,</a:t>
            </a:r>
            <a:r>
              <a:rPr lang="en-US" sz="1200" i="1">
                <a:solidFill>
                  <a:srgbClr val="0000FF"/>
                </a:solidFill>
                <a:highlight>
                  <a:srgbClr val="FFFFFF"/>
                </a:highlight>
                <a:latin typeface="Times New Roman" panose="02020603050405020304" pitchFamily="18" charset="0"/>
                <a:cs typeface="Times New Roman" panose="02020603050405020304" pitchFamily="18" charset="0"/>
              </a:rPr>
              <a:t>uint8_t</a:t>
            </a:r>
            <a:r>
              <a:rPr lang="en-US" sz="1200" i="0">
                <a:solidFill>
                  <a:srgbClr val="A31515"/>
                </a:solidFill>
                <a:highlight>
                  <a:srgbClr val="FFFFFF"/>
                </a:highlight>
                <a:latin typeface="Times New Roman" panose="02020603050405020304" pitchFamily="18" charset="0"/>
                <a:cs typeface="Times New Roman" panose="02020603050405020304" pitchFamily="18" charset="0"/>
              </a:rPr>
              <a:t> </a:t>
            </a:r>
            <a:r>
              <a:rPr lang="en-US" sz="1200" i="0">
                <a:solidFill>
                  <a:srgbClr val="000080"/>
                </a:solidFill>
                <a:highlight>
                  <a:srgbClr val="FFFFFF"/>
                </a:highlight>
                <a:latin typeface="Times New Roman" panose="02020603050405020304" pitchFamily="18" charset="0"/>
                <a:cs typeface="Times New Roman" panose="02020603050405020304" pitchFamily="18" charset="0"/>
              </a:rPr>
              <a:t>dateSet</a:t>
            </a:r>
            <a:r>
              <a:rPr lang="en-US" sz="1200" i="0">
                <a:solidFill>
                  <a:srgbClr val="000000"/>
                </a:solidFill>
                <a:highlight>
                  <a:srgbClr val="FFFFFF"/>
                </a:highlight>
                <a:latin typeface="Times New Roman" panose="02020603050405020304" pitchFamily="18" charset="0"/>
                <a:cs typeface="Times New Roman" panose="02020603050405020304" pitchFamily="18" charset="0"/>
              </a:rPr>
              <a:t>,</a:t>
            </a:r>
            <a:r>
              <a:rPr lang="en-US" sz="1200" i="1">
                <a:solidFill>
                  <a:srgbClr val="0000FF"/>
                </a:solidFill>
                <a:highlight>
                  <a:srgbClr val="FFFFFF"/>
                </a:highlight>
                <a:latin typeface="Times New Roman" panose="02020603050405020304" pitchFamily="18" charset="0"/>
                <a:cs typeface="Times New Roman" panose="02020603050405020304" pitchFamily="18" charset="0"/>
              </a:rPr>
              <a:t>uint8_t</a:t>
            </a:r>
            <a:r>
              <a:rPr lang="en-US" sz="1200" i="0">
                <a:solidFill>
                  <a:srgbClr val="A31515"/>
                </a:solidFill>
                <a:highlight>
                  <a:srgbClr val="FFFFFF"/>
                </a:highlight>
                <a:latin typeface="Times New Roman" panose="02020603050405020304" pitchFamily="18" charset="0"/>
                <a:cs typeface="Times New Roman" panose="02020603050405020304" pitchFamily="18" charset="0"/>
              </a:rPr>
              <a:t> </a:t>
            </a:r>
            <a:r>
              <a:rPr lang="en-US" sz="1200" i="0">
                <a:solidFill>
                  <a:srgbClr val="000080"/>
                </a:solidFill>
                <a:highlight>
                  <a:srgbClr val="FFFFFF"/>
                </a:highlight>
                <a:latin typeface="Times New Roman" panose="02020603050405020304" pitchFamily="18" charset="0"/>
                <a:cs typeface="Times New Roman" panose="02020603050405020304" pitchFamily="18" charset="0"/>
              </a:rPr>
              <a:t>monthSet</a:t>
            </a:r>
            <a:r>
              <a:rPr lang="en-US" sz="1200" i="0">
                <a:solidFill>
                  <a:srgbClr val="000000"/>
                </a:solidFill>
                <a:highlight>
                  <a:srgbClr val="FFFFFF"/>
                </a:highlight>
                <a:latin typeface="Times New Roman" panose="02020603050405020304" pitchFamily="18" charset="0"/>
                <a:cs typeface="Times New Roman" panose="02020603050405020304" pitchFamily="18" charset="0"/>
              </a:rPr>
              <a:t>,</a:t>
            </a:r>
            <a:r>
              <a:rPr lang="en-US" sz="1200" i="0">
                <a:solidFill>
                  <a:srgbClr val="A31515"/>
                </a:solidFill>
                <a:highlight>
                  <a:srgbClr val="FFFFFF"/>
                </a:highlight>
                <a:latin typeface="Times New Roman" panose="02020603050405020304" pitchFamily="18" charset="0"/>
                <a:cs typeface="Times New Roman" panose="02020603050405020304" pitchFamily="18" charset="0"/>
              </a:rPr>
              <a:t> </a:t>
            </a:r>
            <a:r>
              <a:rPr lang="en-US" sz="1200" i="1">
                <a:solidFill>
                  <a:srgbClr val="0000FF"/>
                </a:solidFill>
                <a:highlight>
                  <a:srgbClr val="FFFFFF"/>
                </a:highlight>
                <a:latin typeface="Times New Roman" panose="02020603050405020304" pitchFamily="18" charset="0"/>
                <a:cs typeface="Times New Roman" panose="02020603050405020304" pitchFamily="18" charset="0"/>
              </a:rPr>
              <a:t>uint8_t</a:t>
            </a:r>
            <a:r>
              <a:rPr lang="en-US" sz="1200" i="0">
                <a:solidFill>
                  <a:srgbClr val="A31515"/>
                </a:solidFill>
                <a:highlight>
                  <a:srgbClr val="FFFFFF"/>
                </a:highlight>
                <a:latin typeface="Times New Roman" panose="02020603050405020304" pitchFamily="18" charset="0"/>
                <a:cs typeface="Times New Roman" panose="02020603050405020304" pitchFamily="18" charset="0"/>
              </a:rPr>
              <a:t> </a:t>
            </a:r>
            <a:r>
              <a:rPr lang="en-US" sz="1200" i="0">
                <a:solidFill>
                  <a:srgbClr val="000080"/>
                </a:solidFill>
                <a:highlight>
                  <a:srgbClr val="FFFFFF"/>
                </a:highlight>
                <a:latin typeface="Times New Roman" panose="02020603050405020304" pitchFamily="18" charset="0"/>
                <a:cs typeface="Times New Roman" panose="02020603050405020304" pitchFamily="18" charset="0"/>
              </a:rPr>
              <a:t>yearSet</a:t>
            </a:r>
            <a:r>
              <a:rPr lang="en-US" sz="1200" i="0">
                <a:solidFill>
                  <a:srgbClr val="000000"/>
                </a:solidFill>
                <a:highlight>
                  <a:srgbClr val="FFFFFF"/>
                </a:highlight>
                <a:latin typeface="Times New Roman" panose="02020603050405020304" pitchFamily="18" charset="0"/>
                <a:cs typeface="Times New Roman" panose="02020603050405020304" pitchFamily="18" charset="0"/>
              </a:rPr>
              <a:t>){</a:t>
            </a:r>
          </a:p>
          <a:p>
            <a:pPr marL="146050" indent="0">
              <a:buNone/>
            </a:pPr>
            <a:r>
              <a:rPr lang="en-US" sz="1200" i="0">
                <a:solidFill>
                  <a:srgbClr val="880000"/>
                </a:solidFill>
                <a:highlight>
                  <a:srgbClr val="FFFFFF"/>
                </a:highlight>
                <a:latin typeface="Times New Roman" panose="02020603050405020304" pitchFamily="18" charset="0"/>
                <a:cs typeface="Times New Roman" panose="02020603050405020304" pitchFamily="18" charset="0"/>
              </a:rPr>
              <a:t>TWIStart</a:t>
            </a:r>
            <a:r>
              <a:rPr lang="en-US" sz="1200" i="0">
                <a:solidFill>
                  <a:srgbClr val="000000"/>
                </a:solidFill>
                <a:highlight>
                  <a:srgbClr val="FFFFFF"/>
                </a:highlight>
                <a:latin typeface="Times New Roman" panose="02020603050405020304" pitchFamily="18" charset="0"/>
                <a:cs typeface="Times New Roman" panose="02020603050405020304" pitchFamily="18" charset="0"/>
              </a:rPr>
              <a:t>();</a:t>
            </a:r>
          </a:p>
          <a:p>
            <a:pPr marL="146050" indent="0">
              <a:buNone/>
            </a:pPr>
            <a:r>
              <a:rPr lang="en-US" sz="1200" i="0">
                <a:solidFill>
                  <a:srgbClr val="880000"/>
                </a:solidFill>
                <a:highlight>
                  <a:srgbClr val="FFFFFF"/>
                </a:highlight>
                <a:latin typeface="Times New Roman" panose="02020603050405020304" pitchFamily="18" charset="0"/>
                <a:cs typeface="Times New Roman" panose="02020603050405020304" pitchFamily="18" charset="0"/>
              </a:rPr>
              <a:t>TWIWriteAddrs</a:t>
            </a:r>
            <a:r>
              <a:rPr lang="en-US" sz="1200" i="0">
                <a:solidFill>
                  <a:srgbClr val="000000"/>
                </a:solidFill>
                <a:highlight>
                  <a:srgbClr val="FFFFFF"/>
                </a:highlight>
                <a:latin typeface="Times New Roman" panose="02020603050405020304" pitchFamily="18" charset="0"/>
                <a:cs typeface="Times New Roman" panose="02020603050405020304" pitchFamily="18" charset="0"/>
              </a:rPr>
              <a:t>(104,0);</a:t>
            </a:r>
          </a:p>
          <a:p>
            <a:pPr marL="146050" indent="0">
              <a:buNone/>
            </a:pPr>
            <a:r>
              <a:rPr lang="en-US" sz="1200" i="0">
                <a:solidFill>
                  <a:srgbClr val="880000"/>
                </a:solidFill>
                <a:highlight>
                  <a:srgbClr val="FFFFFF"/>
                </a:highlight>
                <a:latin typeface="Times New Roman" panose="02020603050405020304" pitchFamily="18" charset="0"/>
                <a:cs typeface="Times New Roman" panose="02020603050405020304" pitchFamily="18" charset="0"/>
              </a:rPr>
              <a:t>TWIWriteData</a:t>
            </a:r>
            <a:r>
              <a:rPr lang="en-US" sz="1200" i="0">
                <a:solidFill>
                  <a:srgbClr val="000000"/>
                </a:solidFill>
                <a:highlight>
                  <a:srgbClr val="FFFFFF"/>
                </a:highlight>
                <a:latin typeface="Times New Roman" panose="02020603050405020304" pitchFamily="18" charset="0"/>
                <a:cs typeface="Times New Roman" panose="02020603050405020304" pitchFamily="18" charset="0"/>
              </a:rPr>
              <a:t>(0x02);</a:t>
            </a:r>
          </a:p>
          <a:p>
            <a:pPr marL="146050" indent="0">
              <a:buNone/>
            </a:pPr>
            <a:r>
              <a:rPr lang="en-US" sz="1200" i="0">
                <a:solidFill>
                  <a:srgbClr val="880000"/>
                </a:solidFill>
                <a:highlight>
                  <a:srgbClr val="FFFFFF"/>
                </a:highlight>
                <a:latin typeface="Times New Roman" panose="02020603050405020304" pitchFamily="18" charset="0"/>
                <a:cs typeface="Times New Roman" panose="02020603050405020304" pitchFamily="18" charset="0"/>
              </a:rPr>
              <a:t>TWIWriteData</a:t>
            </a:r>
            <a:r>
              <a:rPr lang="en-US" sz="1200" i="0">
                <a:solidFill>
                  <a:srgbClr val="000000"/>
                </a:solidFill>
                <a:highlight>
                  <a:srgbClr val="FFFFFF"/>
                </a:highlight>
                <a:latin typeface="Times New Roman" panose="02020603050405020304" pitchFamily="18" charset="0"/>
                <a:cs typeface="Times New Roman" panose="02020603050405020304" pitchFamily="18" charset="0"/>
              </a:rPr>
              <a:t>(((</a:t>
            </a:r>
            <a:r>
              <a:rPr lang="en-US" sz="1200" i="0" err="1">
                <a:solidFill>
                  <a:srgbClr val="000080"/>
                </a:solidFill>
                <a:highlight>
                  <a:srgbClr val="FFFFFF"/>
                </a:highlight>
                <a:latin typeface="Times New Roman" panose="02020603050405020304" pitchFamily="18" charset="0"/>
                <a:cs typeface="Times New Roman" panose="02020603050405020304" pitchFamily="18" charset="0"/>
              </a:rPr>
              <a:t>hSet</a:t>
            </a:r>
            <a:r>
              <a:rPr lang="en-US" sz="1200" i="0">
                <a:solidFill>
                  <a:srgbClr val="000000"/>
                </a:solidFill>
                <a:highlight>
                  <a:srgbClr val="FFFFFF"/>
                </a:highlight>
                <a:latin typeface="Times New Roman" panose="02020603050405020304" pitchFamily="18" charset="0"/>
                <a:cs typeface="Times New Roman" panose="02020603050405020304" pitchFamily="18" charset="0"/>
              </a:rPr>
              <a:t>/10)&lt;&lt;4)|(</a:t>
            </a:r>
            <a:r>
              <a:rPr lang="en-US" sz="1200" i="0">
                <a:solidFill>
                  <a:srgbClr val="000080"/>
                </a:solidFill>
                <a:highlight>
                  <a:srgbClr val="FFFFFF"/>
                </a:highlight>
                <a:latin typeface="Times New Roman" panose="02020603050405020304" pitchFamily="18" charset="0"/>
                <a:cs typeface="Times New Roman" panose="02020603050405020304" pitchFamily="18" charset="0"/>
              </a:rPr>
              <a:t>hSet</a:t>
            </a:r>
            <a:r>
              <a:rPr lang="en-US" sz="1200" i="0">
                <a:solidFill>
                  <a:srgbClr val="000000"/>
                </a:solidFill>
                <a:highlight>
                  <a:srgbClr val="FFFFFF"/>
                </a:highlight>
                <a:latin typeface="Times New Roman" panose="02020603050405020304" pitchFamily="18" charset="0"/>
                <a:cs typeface="Times New Roman" panose="02020603050405020304" pitchFamily="18" charset="0"/>
              </a:rPr>
              <a:t>%10));</a:t>
            </a:r>
          </a:p>
          <a:p>
            <a:pPr marL="146050" indent="0">
              <a:buNone/>
            </a:pPr>
            <a:r>
              <a:rPr lang="en-US" sz="1200" i="0">
                <a:solidFill>
                  <a:srgbClr val="880000"/>
                </a:solidFill>
                <a:highlight>
                  <a:srgbClr val="FFFFFF"/>
                </a:highlight>
                <a:latin typeface="Times New Roman" panose="02020603050405020304" pitchFamily="18" charset="0"/>
                <a:cs typeface="Times New Roman" panose="02020603050405020304" pitchFamily="18" charset="0"/>
              </a:rPr>
              <a:t>TWIStop</a:t>
            </a:r>
            <a:r>
              <a:rPr lang="en-US" sz="1200" i="0">
                <a:solidFill>
                  <a:srgbClr val="000000"/>
                </a:solidFill>
                <a:highlight>
                  <a:srgbClr val="FFFFFF"/>
                </a:highlight>
                <a:latin typeface="Times New Roman" panose="02020603050405020304" pitchFamily="18" charset="0"/>
                <a:cs typeface="Times New Roman" panose="02020603050405020304" pitchFamily="18" charset="0"/>
              </a:rPr>
              <a:t>();</a:t>
            </a:r>
          </a:p>
          <a:p>
            <a:endParaRPr lang="en-US" sz="1200" i="0">
              <a:solidFill>
                <a:srgbClr val="000000"/>
              </a:solidFill>
              <a:highlight>
                <a:srgbClr val="FFFFFF"/>
              </a:highlight>
              <a:latin typeface="Times New Roman" panose="02020603050405020304" pitchFamily="18" charset="0"/>
              <a:cs typeface="Times New Roman" panose="02020603050405020304" pitchFamily="18" charset="0"/>
            </a:endParaRPr>
          </a:p>
          <a:p>
            <a:pPr marL="146050" indent="0">
              <a:buNone/>
            </a:pPr>
            <a:r>
              <a:rPr lang="en-US" sz="1200" i="0">
                <a:solidFill>
                  <a:srgbClr val="880000"/>
                </a:solidFill>
                <a:highlight>
                  <a:srgbClr val="FFFFFF"/>
                </a:highlight>
                <a:latin typeface="Times New Roman" panose="02020603050405020304" pitchFamily="18" charset="0"/>
                <a:cs typeface="Times New Roman" panose="02020603050405020304" pitchFamily="18" charset="0"/>
              </a:rPr>
              <a:t>TWIStart</a:t>
            </a:r>
            <a:r>
              <a:rPr lang="en-US" sz="1200" i="0">
                <a:solidFill>
                  <a:srgbClr val="000000"/>
                </a:solidFill>
                <a:highlight>
                  <a:srgbClr val="FFFFFF"/>
                </a:highlight>
                <a:latin typeface="Times New Roman" panose="02020603050405020304" pitchFamily="18" charset="0"/>
                <a:cs typeface="Times New Roman" panose="02020603050405020304" pitchFamily="18" charset="0"/>
              </a:rPr>
              <a:t>();</a:t>
            </a:r>
          </a:p>
          <a:p>
            <a:pPr marL="146050" indent="0">
              <a:buNone/>
            </a:pPr>
            <a:r>
              <a:rPr lang="en-US" sz="1200" i="0">
                <a:solidFill>
                  <a:srgbClr val="880000"/>
                </a:solidFill>
                <a:highlight>
                  <a:srgbClr val="FFFFFF"/>
                </a:highlight>
                <a:latin typeface="Times New Roman" panose="02020603050405020304" pitchFamily="18" charset="0"/>
                <a:cs typeface="Times New Roman" panose="02020603050405020304" pitchFamily="18" charset="0"/>
              </a:rPr>
              <a:t>TWIWriteAddrs</a:t>
            </a:r>
            <a:r>
              <a:rPr lang="en-US" sz="1200" i="0">
                <a:solidFill>
                  <a:srgbClr val="000000"/>
                </a:solidFill>
                <a:highlight>
                  <a:srgbClr val="FFFFFF"/>
                </a:highlight>
                <a:latin typeface="Times New Roman" panose="02020603050405020304" pitchFamily="18" charset="0"/>
                <a:cs typeface="Times New Roman" panose="02020603050405020304" pitchFamily="18" charset="0"/>
              </a:rPr>
              <a:t>(104,0);</a:t>
            </a:r>
          </a:p>
          <a:p>
            <a:pPr marL="146050" indent="0">
              <a:buNone/>
            </a:pPr>
            <a:r>
              <a:rPr lang="en-US" sz="1200" i="0">
                <a:solidFill>
                  <a:srgbClr val="880000"/>
                </a:solidFill>
                <a:highlight>
                  <a:srgbClr val="FFFFFF"/>
                </a:highlight>
                <a:latin typeface="Times New Roman" panose="02020603050405020304" pitchFamily="18" charset="0"/>
                <a:cs typeface="Times New Roman" panose="02020603050405020304" pitchFamily="18" charset="0"/>
              </a:rPr>
              <a:t>TWIWriteData</a:t>
            </a:r>
            <a:r>
              <a:rPr lang="en-US" sz="1200" i="0">
                <a:solidFill>
                  <a:srgbClr val="000000"/>
                </a:solidFill>
                <a:highlight>
                  <a:srgbClr val="FFFFFF"/>
                </a:highlight>
                <a:latin typeface="Times New Roman" panose="02020603050405020304" pitchFamily="18" charset="0"/>
                <a:cs typeface="Times New Roman" panose="02020603050405020304" pitchFamily="18" charset="0"/>
              </a:rPr>
              <a:t>(0x01);</a:t>
            </a:r>
          </a:p>
          <a:p>
            <a:pPr marL="146050" indent="0">
              <a:buNone/>
            </a:pPr>
            <a:r>
              <a:rPr lang="en-US" sz="1200" i="0">
                <a:solidFill>
                  <a:srgbClr val="880000"/>
                </a:solidFill>
                <a:highlight>
                  <a:srgbClr val="FFFFFF"/>
                </a:highlight>
                <a:latin typeface="Times New Roman" panose="02020603050405020304" pitchFamily="18" charset="0"/>
                <a:cs typeface="Times New Roman" panose="02020603050405020304" pitchFamily="18" charset="0"/>
              </a:rPr>
              <a:t>TWIWriteData</a:t>
            </a:r>
            <a:r>
              <a:rPr lang="en-US" sz="1200" i="0">
                <a:solidFill>
                  <a:srgbClr val="000000"/>
                </a:solidFill>
                <a:highlight>
                  <a:srgbClr val="FFFFFF"/>
                </a:highlight>
                <a:latin typeface="Times New Roman" panose="02020603050405020304" pitchFamily="18" charset="0"/>
                <a:cs typeface="Times New Roman" panose="02020603050405020304" pitchFamily="18" charset="0"/>
              </a:rPr>
              <a:t>(((</a:t>
            </a:r>
            <a:r>
              <a:rPr lang="en-US" sz="1200" i="0" err="1">
                <a:solidFill>
                  <a:srgbClr val="000080"/>
                </a:solidFill>
                <a:highlight>
                  <a:srgbClr val="FFFFFF"/>
                </a:highlight>
                <a:latin typeface="Times New Roman" panose="02020603050405020304" pitchFamily="18" charset="0"/>
                <a:cs typeface="Times New Roman" panose="02020603050405020304" pitchFamily="18" charset="0"/>
              </a:rPr>
              <a:t>mSet</a:t>
            </a:r>
            <a:r>
              <a:rPr lang="en-US" sz="1200" i="0">
                <a:solidFill>
                  <a:srgbClr val="000000"/>
                </a:solidFill>
                <a:highlight>
                  <a:srgbClr val="FFFFFF"/>
                </a:highlight>
                <a:latin typeface="Times New Roman" panose="02020603050405020304" pitchFamily="18" charset="0"/>
                <a:cs typeface="Times New Roman" panose="02020603050405020304" pitchFamily="18" charset="0"/>
              </a:rPr>
              <a:t>/10)&lt;&lt;4)|(</a:t>
            </a:r>
            <a:r>
              <a:rPr lang="en-US" sz="1200" i="0">
                <a:solidFill>
                  <a:srgbClr val="000080"/>
                </a:solidFill>
                <a:highlight>
                  <a:srgbClr val="FFFFFF"/>
                </a:highlight>
                <a:latin typeface="Times New Roman" panose="02020603050405020304" pitchFamily="18" charset="0"/>
                <a:cs typeface="Times New Roman" panose="02020603050405020304" pitchFamily="18" charset="0"/>
              </a:rPr>
              <a:t>mSet</a:t>
            </a:r>
            <a:r>
              <a:rPr lang="en-US" sz="1200" i="0">
                <a:solidFill>
                  <a:srgbClr val="000000"/>
                </a:solidFill>
                <a:highlight>
                  <a:srgbClr val="FFFFFF"/>
                </a:highlight>
                <a:latin typeface="Times New Roman" panose="02020603050405020304" pitchFamily="18" charset="0"/>
                <a:cs typeface="Times New Roman" panose="02020603050405020304" pitchFamily="18" charset="0"/>
              </a:rPr>
              <a:t>%10));</a:t>
            </a:r>
          </a:p>
          <a:p>
            <a:pPr marL="146050" indent="0">
              <a:buNone/>
            </a:pPr>
            <a:r>
              <a:rPr lang="en-US" sz="1200" i="0">
                <a:solidFill>
                  <a:srgbClr val="880000"/>
                </a:solidFill>
                <a:highlight>
                  <a:srgbClr val="FFFFFF"/>
                </a:highlight>
                <a:latin typeface="Times New Roman" panose="02020603050405020304" pitchFamily="18" charset="0"/>
                <a:cs typeface="Times New Roman" panose="02020603050405020304" pitchFamily="18" charset="0"/>
              </a:rPr>
              <a:t>TWIStop</a:t>
            </a:r>
            <a:r>
              <a:rPr lang="en-US" sz="1200" i="0">
                <a:solidFill>
                  <a:srgbClr val="000000"/>
                </a:solidFill>
                <a:highlight>
                  <a:srgbClr val="FFFFFF"/>
                </a:highlight>
                <a:latin typeface="Times New Roman" panose="02020603050405020304" pitchFamily="18" charset="0"/>
                <a:cs typeface="Times New Roman" panose="02020603050405020304" pitchFamily="18" charset="0"/>
              </a:rPr>
              <a:t>();</a:t>
            </a:r>
          </a:p>
          <a:p>
            <a:pPr marL="146050" indent="0">
              <a:buNone/>
            </a:pPr>
            <a:endParaRPr lang="en-US" sz="1200" i="0">
              <a:solidFill>
                <a:srgbClr val="000000"/>
              </a:solidFill>
              <a:highlight>
                <a:srgbClr val="FFFFFF"/>
              </a:highlight>
              <a:latin typeface="Times New Roman" panose="02020603050405020304" pitchFamily="18" charset="0"/>
              <a:cs typeface="Times New Roman" panose="02020603050405020304" pitchFamily="18" charset="0"/>
            </a:endParaRPr>
          </a:p>
          <a:p>
            <a:pPr marL="146050" indent="0">
              <a:buNone/>
            </a:pPr>
            <a:r>
              <a:rPr lang="en-US" sz="1200" i="0">
                <a:solidFill>
                  <a:srgbClr val="880000"/>
                </a:solidFill>
                <a:highlight>
                  <a:srgbClr val="FFFFFF"/>
                </a:highlight>
                <a:latin typeface="Times New Roman" panose="02020603050405020304" pitchFamily="18" charset="0"/>
                <a:cs typeface="Times New Roman" panose="02020603050405020304" pitchFamily="18" charset="0"/>
              </a:rPr>
              <a:t>TWIStart</a:t>
            </a:r>
            <a:r>
              <a:rPr lang="en-US" sz="1200" i="0">
                <a:solidFill>
                  <a:srgbClr val="000000"/>
                </a:solidFill>
                <a:highlight>
                  <a:srgbClr val="FFFFFF"/>
                </a:highlight>
                <a:latin typeface="Times New Roman" panose="02020603050405020304" pitchFamily="18" charset="0"/>
                <a:cs typeface="Times New Roman" panose="02020603050405020304" pitchFamily="18" charset="0"/>
              </a:rPr>
              <a:t>();</a:t>
            </a:r>
          </a:p>
          <a:p>
            <a:pPr marL="146050" indent="0">
              <a:buNone/>
            </a:pPr>
            <a:r>
              <a:rPr lang="en-US" sz="1200" i="0">
                <a:solidFill>
                  <a:srgbClr val="880000"/>
                </a:solidFill>
                <a:highlight>
                  <a:srgbClr val="FFFFFF"/>
                </a:highlight>
                <a:latin typeface="Times New Roman" panose="02020603050405020304" pitchFamily="18" charset="0"/>
                <a:cs typeface="Times New Roman" panose="02020603050405020304" pitchFamily="18" charset="0"/>
              </a:rPr>
              <a:t>TWIWriteAddrs</a:t>
            </a:r>
            <a:r>
              <a:rPr lang="en-US" sz="1200" i="0">
                <a:solidFill>
                  <a:srgbClr val="000000"/>
                </a:solidFill>
                <a:highlight>
                  <a:srgbClr val="FFFFFF"/>
                </a:highlight>
                <a:latin typeface="Times New Roman" panose="02020603050405020304" pitchFamily="18" charset="0"/>
                <a:cs typeface="Times New Roman" panose="02020603050405020304" pitchFamily="18" charset="0"/>
              </a:rPr>
              <a:t>(104,0);</a:t>
            </a:r>
          </a:p>
          <a:p>
            <a:pPr marL="146050" indent="0">
              <a:buNone/>
            </a:pPr>
            <a:r>
              <a:rPr lang="en-US" sz="1200" i="0">
                <a:solidFill>
                  <a:srgbClr val="880000"/>
                </a:solidFill>
                <a:highlight>
                  <a:srgbClr val="FFFFFF"/>
                </a:highlight>
                <a:latin typeface="Times New Roman" panose="02020603050405020304" pitchFamily="18" charset="0"/>
                <a:cs typeface="Times New Roman" panose="02020603050405020304" pitchFamily="18" charset="0"/>
              </a:rPr>
              <a:t>TWIWriteData</a:t>
            </a:r>
            <a:r>
              <a:rPr lang="en-US" sz="1200" i="0">
                <a:solidFill>
                  <a:srgbClr val="000000"/>
                </a:solidFill>
                <a:highlight>
                  <a:srgbClr val="FFFFFF"/>
                </a:highlight>
                <a:latin typeface="Times New Roman" panose="02020603050405020304" pitchFamily="18" charset="0"/>
                <a:cs typeface="Times New Roman" panose="02020603050405020304" pitchFamily="18" charset="0"/>
              </a:rPr>
              <a:t>(0x00);</a:t>
            </a:r>
          </a:p>
          <a:p>
            <a:pPr marL="146050" indent="0">
              <a:buNone/>
            </a:pPr>
            <a:r>
              <a:rPr lang="en-US" sz="1200" i="0">
                <a:solidFill>
                  <a:srgbClr val="880000"/>
                </a:solidFill>
                <a:highlight>
                  <a:srgbClr val="FFFFFF"/>
                </a:highlight>
                <a:latin typeface="Times New Roman" panose="02020603050405020304" pitchFamily="18" charset="0"/>
                <a:cs typeface="Times New Roman" panose="02020603050405020304" pitchFamily="18" charset="0"/>
              </a:rPr>
              <a:t>TWIWriteData</a:t>
            </a:r>
            <a:r>
              <a:rPr lang="en-US" sz="1200" i="0">
                <a:solidFill>
                  <a:srgbClr val="000000"/>
                </a:solidFill>
                <a:highlight>
                  <a:srgbClr val="FFFFFF"/>
                </a:highlight>
                <a:latin typeface="Times New Roman" panose="02020603050405020304" pitchFamily="18" charset="0"/>
                <a:cs typeface="Times New Roman" panose="02020603050405020304" pitchFamily="18" charset="0"/>
              </a:rPr>
              <a:t>(((</a:t>
            </a:r>
            <a:r>
              <a:rPr lang="en-US" sz="1200" i="0" err="1">
                <a:solidFill>
                  <a:srgbClr val="000080"/>
                </a:solidFill>
                <a:highlight>
                  <a:srgbClr val="FFFFFF"/>
                </a:highlight>
                <a:latin typeface="Times New Roman" panose="02020603050405020304" pitchFamily="18" charset="0"/>
                <a:cs typeface="Times New Roman" panose="02020603050405020304" pitchFamily="18" charset="0"/>
              </a:rPr>
              <a:t>sSet</a:t>
            </a:r>
            <a:r>
              <a:rPr lang="en-US" sz="1200" i="0">
                <a:solidFill>
                  <a:srgbClr val="000000"/>
                </a:solidFill>
                <a:highlight>
                  <a:srgbClr val="FFFFFF"/>
                </a:highlight>
                <a:latin typeface="Times New Roman" panose="02020603050405020304" pitchFamily="18" charset="0"/>
                <a:cs typeface="Times New Roman" panose="02020603050405020304" pitchFamily="18" charset="0"/>
              </a:rPr>
              <a:t>/10)&lt;&lt;4)|(</a:t>
            </a:r>
            <a:r>
              <a:rPr lang="en-US" sz="1200" i="0">
                <a:solidFill>
                  <a:srgbClr val="000080"/>
                </a:solidFill>
                <a:highlight>
                  <a:srgbClr val="FFFFFF"/>
                </a:highlight>
                <a:latin typeface="Times New Roman" panose="02020603050405020304" pitchFamily="18" charset="0"/>
                <a:cs typeface="Times New Roman" panose="02020603050405020304" pitchFamily="18" charset="0"/>
              </a:rPr>
              <a:t>sSet</a:t>
            </a:r>
            <a:r>
              <a:rPr lang="en-US" sz="1200" i="0">
                <a:solidFill>
                  <a:srgbClr val="000000"/>
                </a:solidFill>
                <a:highlight>
                  <a:srgbClr val="FFFFFF"/>
                </a:highlight>
                <a:latin typeface="Times New Roman" panose="02020603050405020304" pitchFamily="18" charset="0"/>
                <a:cs typeface="Times New Roman" panose="02020603050405020304" pitchFamily="18" charset="0"/>
              </a:rPr>
              <a:t>%10));</a:t>
            </a:r>
          </a:p>
          <a:p>
            <a:pPr marL="146050" indent="0">
              <a:buNone/>
            </a:pPr>
            <a:r>
              <a:rPr lang="en-US" sz="1200" i="0">
                <a:solidFill>
                  <a:srgbClr val="880000"/>
                </a:solidFill>
                <a:highlight>
                  <a:srgbClr val="FFFFFF"/>
                </a:highlight>
                <a:latin typeface="Times New Roman" panose="02020603050405020304" pitchFamily="18" charset="0"/>
                <a:cs typeface="Times New Roman" panose="02020603050405020304" pitchFamily="18" charset="0"/>
              </a:rPr>
              <a:t>TWIStop</a:t>
            </a:r>
            <a:r>
              <a:rPr lang="en-US" sz="1200" i="0">
                <a:solidFill>
                  <a:srgbClr val="000000"/>
                </a:solidFill>
                <a:highlight>
                  <a:srgbClr val="FFFFFF"/>
                </a:highlight>
                <a:latin typeface="Times New Roman" panose="02020603050405020304" pitchFamily="18" charset="0"/>
                <a:cs typeface="Times New Roman" panose="02020603050405020304" pitchFamily="18" charset="0"/>
              </a:rPr>
              <a:t>();</a:t>
            </a:r>
          </a:p>
          <a:p>
            <a:endParaRPr lang="en-US" sz="1200">
              <a:latin typeface="Times New Roman" panose="02020603050405020304" pitchFamily="18" charset="0"/>
              <a:cs typeface="Times New Roman" panose="02020603050405020304" pitchFamily="18" charset="0"/>
            </a:endParaRPr>
          </a:p>
        </p:txBody>
      </p:sp>
      <p:cxnSp>
        <p:nvCxnSpPr>
          <p:cNvPr id="4" name="Google Shape;298;p44">
            <a:extLst>
              <a:ext uri="{FF2B5EF4-FFF2-40B4-BE49-F238E27FC236}">
                <a16:creationId xmlns:a16="http://schemas.microsoft.com/office/drawing/2014/main" id="{EBCA67F3-EDEB-3F2F-C8B5-A3186934394C}"/>
              </a:ext>
            </a:extLst>
          </p:cNvPr>
          <p:cNvCxnSpPr/>
          <p:nvPr/>
        </p:nvCxnSpPr>
        <p:spPr>
          <a:xfrm>
            <a:off x="4572000" y="907168"/>
            <a:ext cx="0" cy="3389700"/>
          </a:xfrm>
          <a:prstGeom prst="straightConnector1">
            <a:avLst/>
          </a:prstGeom>
          <a:noFill/>
          <a:ln w="19050" cap="flat" cmpd="sng">
            <a:solidFill>
              <a:schemeClr val="dk2"/>
            </a:solidFill>
            <a:prstDash val="solid"/>
            <a:round/>
            <a:headEnd type="none" w="med" len="med"/>
            <a:tailEnd type="none" w="med" len="med"/>
          </a:ln>
        </p:spPr>
      </p:cxnSp>
      <p:sp>
        <p:nvSpPr>
          <p:cNvPr id="5" name="TextBox 4">
            <a:extLst>
              <a:ext uri="{FF2B5EF4-FFF2-40B4-BE49-F238E27FC236}">
                <a16:creationId xmlns:a16="http://schemas.microsoft.com/office/drawing/2014/main" id="{26DFEB9A-0692-485C-42EF-71A5078203B1}"/>
              </a:ext>
            </a:extLst>
          </p:cNvPr>
          <p:cNvSpPr txBox="1"/>
          <p:nvPr/>
        </p:nvSpPr>
        <p:spPr>
          <a:xfrm>
            <a:off x="4781216" y="967526"/>
            <a:ext cx="3889715" cy="3600986"/>
          </a:xfrm>
          <a:prstGeom prst="rect">
            <a:avLst/>
          </a:prstGeom>
          <a:noFill/>
        </p:spPr>
        <p:txBody>
          <a:bodyPr wrap="square" rtlCol="0">
            <a:spAutoFit/>
          </a:bodyPr>
          <a:lstStyle/>
          <a:p>
            <a:r>
              <a:rPr lang="en-US" sz="1200">
                <a:solidFill>
                  <a:srgbClr val="880000"/>
                </a:solidFill>
                <a:highlight>
                  <a:srgbClr val="FFFFFF"/>
                </a:highlight>
                <a:latin typeface="Times New Roman" panose="02020603050405020304" pitchFamily="18" charset="0"/>
                <a:cs typeface="Times New Roman" panose="02020603050405020304" pitchFamily="18" charset="0"/>
              </a:rPr>
              <a:t>TWIStart</a:t>
            </a:r>
            <a:r>
              <a:rPr lang="en-US" sz="1200">
                <a:solidFill>
                  <a:srgbClr val="000000"/>
                </a:solidFill>
                <a:highlight>
                  <a:srgbClr val="FFFFFF"/>
                </a:highlight>
                <a:latin typeface="Times New Roman" panose="02020603050405020304" pitchFamily="18" charset="0"/>
                <a:cs typeface="Times New Roman" panose="02020603050405020304" pitchFamily="18" charset="0"/>
              </a:rPr>
              <a:t>();</a:t>
            </a:r>
          </a:p>
          <a:p>
            <a:r>
              <a:rPr lang="en-US" sz="1200">
                <a:solidFill>
                  <a:srgbClr val="880000"/>
                </a:solidFill>
                <a:highlight>
                  <a:srgbClr val="FFFFFF"/>
                </a:highlight>
                <a:latin typeface="Times New Roman" panose="02020603050405020304" pitchFamily="18" charset="0"/>
                <a:cs typeface="Times New Roman" panose="02020603050405020304" pitchFamily="18" charset="0"/>
              </a:rPr>
              <a:t>TWIWriteAddrs</a:t>
            </a:r>
            <a:r>
              <a:rPr lang="en-US" sz="1200">
                <a:solidFill>
                  <a:srgbClr val="000000"/>
                </a:solidFill>
                <a:highlight>
                  <a:srgbClr val="FFFFFF"/>
                </a:highlight>
                <a:latin typeface="Times New Roman" panose="02020603050405020304" pitchFamily="18" charset="0"/>
                <a:cs typeface="Times New Roman" panose="02020603050405020304" pitchFamily="18" charset="0"/>
              </a:rPr>
              <a:t>(104,0);</a:t>
            </a:r>
          </a:p>
          <a:p>
            <a:r>
              <a:rPr lang="en-US" sz="1200">
                <a:solidFill>
                  <a:srgbClr val="880000"/>
                </a:solidFill>
                <a:highlight>
                  <a:srgbClr val="FFFFFF"/>
                </a:highlight>
                <a:latin typeface="Times New Roman" panose="02020603050405020304" pitchFamily="18" charset="0"/>
                <a:cs typeface="Times New Roman" panose="02020603050405020304" pitchFamily="18" charset="0"/>
              </a:rPr>
              <a:t>TWIWriteData</a:t>
            </a:r>
            <a:r>
              <a:rPr lang="en-US" sz="1200">
                <a:solidFill>
                  <a:srgbClr val="000000"/>
                </a:solidFill>
                <a:highlight>
                  <a:srgbClr val="FFFFFF"/>
                </a:highlight>
                <a:latin typeface="Times New Roman" panose="02020603050405020304" pitchFamily="18" charset="0"/>
                <a:cs typeface="Times New Roman" panose="02020603050405020304" pitchFamily="18" charset="0"/>
              </a:rPr>
              <a:t>(0x04);</a:t>
            </a:r>
          </a:p>
          <a:p>
            <a:r>
              <a:rPr lang="en-US" sz="1200">
                <a:solidFill>
                  <a:srgbClr val="880000"/>
                </a:solidFill>
                <a:highlight>
                  <a:srgbClr val="FFFFFF"/>
                </a:highlight>
                <a:latin typeface="Times New Roman" panose="02020603050405020304" pitchFamily="18" charset="0"/>
                <a:cs typeface="Times New Roman" panose="02020603050405020304" pitchFamily="18" charset="0"/>
              </a:rPr>
              <a:t>TWIWriteData</a:t>
            </a:r>
            <a:r>
              <a:rPr lang="en-US" sz="1200">
                <a:solidFill>
                  <a:srgbClr val="000000"/>
                </a:solidFill>
                <a:highlight>
                  <a:srgbClr val="FFFFFF"/>
                </a:highlight>
                <a:latin typeface="Times New Roman" panose="02020603050405020304" pitchFamily="18" charset="0"/>
                <a:cs typeface="Times New Roman" panose="02020603050405020304" pitchFamily="18" charset="0"/>
              </a:rPr>
              <a:t>(((</a:t>
            </a:r>
            <a:r>
              <a:rPr lang="en-US" sz="1200" err="1">
                <a:solidFill>
                  <a:srgbClr val="000080"/>
                </a:solidFill>
                <a:highlight>
                  <a:srgbClr val="FFFFFF"/>
                </a:highlight>
                <a:latin typeface="Times New Roman" panose="02020603050405020304" pitchFamily="18" charset="0"/>
                <a:cs typeface="Times New Roman" panose="02020603050405020304" pitchFamily="18" charset="0"/>
              </a:rPr>
              <a:t>dateSet</a:t>
            </a:r>
            <a:r>
              <a:rPr lang="en-US" sz="1200">
                <a:solidFill>
                  <a:srgbClr val="000000"/>
                </a:solidFill>
                <a:highlight>
                  <a:srgbClr val="FFFFFF"/>
                </a:highlight>
                <a:latin typeface="Times New Roman" panose="02020603050405020304" pitchFamily="18" charset="0"/>
                <a:cs typeface="Times New Roman" panose="02020603050405020304" pitchFamily="18" charset="0"/>
              </a:rPr>
              <a:t>/10)&lt;&lt;4)|(</a:t>
            </a:r>
            <a:r>
              <a:rPr lang="en-US" sz="1200">
                <a:solidFill>
                  <a:srgbClr val="000080"/>
                </a:solidFill>
                <a:highlight>
                  <a:srgbClr val="FFFFFF"/>
                </a:highlight>
                <a:latin typeface="Times New Roman" panose="02020603050405020304" pitchFamily="18" charset="0"/>
                <a:cs typeface="Times New Roman" panose="02020603050405020304" pitchFamily="18" charset="0"/>
              </a:rPr>
              <a:t>dateSet</a:t>
            </a:r>
            <a:r>
              <a:rPr lang="en-US" sz="1200">
                <a:solidFill>
                  <a:srgbClr val="000000"/>
                </a:solidFill>
                <a:highlight>
                  <a:srgbClr val="FFFFFF"/>
                </a:highlight>
                <a:latin typeface="Times New Roman" panose="02020603050405020304" pitchFamily="18" charset="0"/>
                <a:cs typeface="Times New Roman" panose="02020603050405020304" pitchFamily="18" charset="0"/>
              </a:rPr>
              <a:t>%10));</a:t>
            </a:r>
          </a:p>
          <a:p>
            <a:r>
              <a:rPr lang="en-US" sz="1200">
                <a:solidFill>
                  <a:srgbClr val="880000"/>
                </a:solidFill>
                <a:highlight>
                  <a:srgbClr val="FFFFFF"/>
                </a:highlight>
                <a:latin typeface="Times New Roman" panose="02020603050405020304" pitchFamily="18" charset="0"/>
                <a:cs typeface="Times New Roman" panose="02020603050405020304" pitchFamily="18" charset="0"/>
              </a:rPr>
              <a:t>TWIStop</a:t>
            </a:r>
            <a:r>
              <a:rPr lang="en-US" sz="1200">
                <a:solidFill>
                  <a:srgbClr val="000000"/>
                </a:solidFill>
                <a:highlight>
                  <a:srgbClr val="FFFFFF"/>
                </a:highlight>
                <a:latin typeface="Times New Roman" panose="02020603050405020304" pitchFamily="18" charset="0"/>
                <a:cs typeface="Times New Roman" panose="02020603050405020304" pitchFamily="18" charset="0"/>
              </a:rPr>
              <a:t>();</a:t>
            </a:r>
          </a:p>
          <a:p>
            <a:endParaRPr lang="en-US" sz="1200">
              <a:solidFill>
                <a:srgbClr val="000000"/>
              </a:solidFill>
              <a:highlight>
                <a:srgbClr val="FFFFFF"/>
              </a:highlight>
              <a:latin typeface="Times New Roman" panose="02020603050405020304" pitchFamily="18" charset="0"/>
              <a:cs typeface="Times New Roman" panose="02020603050405020304" pitchFamily="18" charset="0"/>
            </a:endParaRPr>
          </a:p>
          <a:p>
            <a:r>
              <a:rPr lang="en-US" sz="1200">
                <a:solidFill>
                  <a:srgbClr val="880000"/>
                </a:solidFill>
                <a:highlight>
                  <a:srgbClr val="FFFFFF"/>
                </a:highlight>
                <a:latin typeface="Times New Roman" panose="02020603050405020304" pitchFamily="18" charset="0"/>
                <a:cs typeface="Times New Roman" panose="02020603050405020304" pitchFamily="18" charset="0"/>
              </a:rPr>
              <a:t>TWIStart</a:t>
            </a:r>
            <a:r>
              <a:rPr lang="en-US" sz="1200">
                <a:solidFill>
                  <a:srgbClr val="000000"/>
                </a:solidFill>
                <a:highlight>
                  <a:srgbClr val="FFFFFF"/>
                </a:highlight>
                <a:latin typeface="Times New Roman" panose="02020603050405020304" pitchFamily="18" charset="0"/>
                <a:cs typeface="Times New Roman" panose="02020603050405020304" pitchFamily="18" charset="0"/>
              </a:rPr>
              <a:t>();</a:t>
            </a:r>
          </a:p>
          <a:p>
            <a:r>
              <a:rPr lang="en-US" sz="1200">
                <a:solidFill>
                  <a:srgbClr val="880000"/>
                </a:solidFill>
                <a:highlight>
                  <a:srgbClr val="FFFFFF"/>
                </a:highlight>
                <a:latin typeface="Times New Roman" panose="02020603050405020304" pitchFamily="18" charset="0"/>
                <a:cs typeface="Times New Roman" panose="02020603050405020304" pitchFamily="18" charset="0"/>
              </a:rPr>
              <a:t>TWIWriteAddrs</a:t>
            </a:r>
            <a:r>
              <a:rPr lang="en-US" sz="1200">
                <a:solidFill>
                  <a:srgbClr val="000000"/>
                </a:solidFill>
                <a:highlight>
                  <a:srgbClr val="FFFFFF"/>
                </a:highlight>
                <a:latin typeface="Times New Roman" panose="02020603050405020304" pitchFamily="18" charset="0"/>
                <a:cs typeface="Times New Roman" panose="02020603050405020304" pitchFamily="18" charset="0"/>
              </a:rPr>
              <a:t>(104,0);</a:t>
            </a:r>
          </a:p>
          <a:p>
            <a:r>
              <a:rPr lang="en-US" sz="1200">
                <a:solidFill>
                  <a:srgbClr val="880000"/>
                </a:solidFill>
                <a:highlight>
                  <a:srgbClr val="FFFFFF"/>
                </a:highlight>
                <a:latin typeface="Times New Roman" panose="02020603050405020304" pitchFamily="18" charset="0"/>
                <a:cs typeface="Times New Roman" panose="02020603050405020304" pitchFamily="18" charset="0"/>
              </a:rPr>
              <a:t>TWIWriteData</a:t>
            </a:r>
            <a:r>
              <a:rPr lang="en-US" sz="1200">
                <a:solidFill>
                  <a:srgbClr val="000000"/>
                </a:solidFill>
                <a:highlight>
                  <a:srgbClr val="FFFFFF"/>
                </a:highlight>
                <a:latin typeface="Times New Roman" panose="02020603050405020304" pitchFamily="18" charset="0"/>
                <a:cs typeface="Times New Roman" panose="02020603050405020304" pitchFamily="18" charset="0"/>
              </a:rPr>
              <a:t>(0x05);</a:t>
            </a:r>
          </a:p>
          <a:p>
            <a:r>
              <a:rPr lang="en-US" sz="1200">
                <a:solidFill>
                  <a:srgbClr val="880000"/>
                </a:solidFill>
                <a:highlight>
                  <a:srgbClr val="FFFFFF"/>
                </a:highlight>
                <a:latin typeface="Times New Roman" panose="02020603050405020304" pitchFamily="18" charset="0"/>
                <a:cs typeface="Times New Roman" panose="02020603050405020304" pitchFamily="18" charset="0"/>
              </a:rPr>
              <a:t>TWIWriteData</a:t>
            </a:r>
            <a:r>
              <a:rPr lang="en-US" sz="1200">
                <a:solidFill>
                  <a:srgbClr val="000000"/>
                </a:solidFill>
                <a:highlight>
                  <a:srgbClr val="FFFFFF"/>
                </a:highlight>
                <a:latin typeface="Times New Roman" panose="02020603050405020304" pitchFamily="18" charset="0"/>
                <a:cs typeface="Times New Roman" panose="02020603050405020304" pitchFamily="18" charset="0"/>
              </a:rPr>
              <a:t>(((</a:t>
            </a:r>
            <a:r>
              <a:rPr lang="en-US" sz="1200">
                <a:solidFill>
                  <a:srgbClr val="000080"/>
                </a:solidFill>
                <a:highlight>
                  <a:srgbClr val="FFFFFF"/>
                </a:highlight>
                <a:latin typeface="Times New Roman" panose="02020603050405020304" pitchFamily="18" charset="0"/>
                <a:cs typeface="Times New Roman" panose="02020603050405020304" pitchFamily="18" charset="0"/>
              </a:rPr>
              <a:t>monthSet</a:t>
            </a:r>
            <a:r>
              <a:rPr lang="en-US" sz="1200">
                <a:solidFill>
                  <a:srgbClr val="000000"/>
                </a:solidFill>
                <a:highlight>
                  <a:srgbClr val="FFFFFF"/>
                </a:highlight>
                <a:latin typeface="Times New Roman" panose="02020603050405020304" pitchFamily="18" charset="0"/>
                <a:cs typeface="Times New Roman" panose="02020603050405020304" pitchFamily="18" charset="0"/>
              </a:rPr>
              <a:t>/10)&lt;&lt;4)|(</a:t>
            </a:r>
            <a:r>
              <a:rPr lang="en-US" sz="1200">
                <a:solidFill>
                  <a:srgbClr val="000080"/>
                </a:solidFill>
                <a:highlight>
                  <a:srgbClr val="FFFFFF"/>
                </a:highlight>
                <a:latin typeface="Times New Roman" panose="02020603050405020304" pitchFamily="18" charset="0"/>
                <a:cs typeface="Times New Roman" panose="02020603050405020304" pitchFamily="18" charset="0"/>
              </a:rPr>
              <a:t>monthSet</a:t>
            </a:r>
            <a:r>
              <a:rPr lang="en-US" sz="1200">
                <a:solidFill>
                  <a:srgbClr val="000000"/>
                </a:solidFill>
                <a:highlight>
                  <a:srgbClr val="FFFFFF"/>
                </a:highlight>
                <a:latin typeface="Times New Roman" panose="02020603050405020304" pitchFamily="18" charset="0"/>
                <a:cs typeface="Times New Roman" panose="02020603050405020304" pitchFamily="18" charset="0"/>
              </a:rPr>
              <a:t>%10));</a:t>
            </a:r>
          </a:p>
          <a:p>
            <a:r>
              <a:rPr lang="en-US" sz="1200">
                <a:solidFill>
                  <a:srgbClr val="880000"/>
                </a:solidFill>
                <a:highlight>
                  <a:srgbClr val="FFFFFF"/>
                </a:highlight>
                <a:latin typeface="Times New Roman" panose="02020603050405020304" pitchFamily="18" charset="0"/>
                <a:cs typeface="Times New Roman" panose="02020603050405020304" pitchFamily="18" charset="0"/>
              </a:rPr>
              <a:t>TWIStop</a:t>
            </a:r>
            <a:r>
              <a:rPr lang="en-US" sz="1200">
                <a:solidFill>
                  <a:srgbClr val="000000"/>
                </a:solidFill>
                <a:highlight>
                  <a:srgbClr val="FFFFFF"/>
                </a:highlight>
                <a:latin typeface="Times New Roman" panose="02020603050405020304" pitchFamily="18" charset="0"/>
                <a:cs typeface="Times New Roman" panose="02020603050405020304" pitchFamily="18" charset="0"/>
              </a:rPr>
              <a:t>();</a:t>
            </a:r>
          </a:p>
          <a:p>
            <a:endParaRPr lang="en-US" sz="1200">
              <a:solidFill>
                <a:srgbClr val="000000"/>
              </a:solidFill>
              <a:highlight>
                <a:srgbClr val="FFFFFF"/>
              </a:highlight>
              <a:latin typeface="Times New Roman" panose="02020603050405020304" pitchFamily="18" charset="0"/>
              <a:cs typeface="Times New Roman" panose="02020603050405020304" pitchFamily="18" charset="0"/>
            </a:endParaRPr>
          </a:p>
          <a:p>
            <a:r>
              <a:rPr lang="en-US" sz="1200">
                <a:solidFill>
                  <a:srgbClr val="880000"/>
                </a:solidFill>
                <a:highlight>
                  <a:srgbClr val="FFFFFF"/>
                </a:highlight>
                <a:latin typeface="Times New Roman" panose="02020603050405020304" pitchFamily="18" charset="0"/>
                <a:cs typeface="Times New Roman" panose="02020603050405020304" pitchFamily="18" charset="0"/>
              </a:rPr>
              <a:t>TWIStart</a:t>
            </a:r>
            <a:r>
              <a:rPr lang="en-US" sz="1200">
                <a:solidFill>
                  <a:srgbClr val="000000"/>
                </a:solidFill>
                <a:highlight>
                  <a:srgbClr val="FFFFFF"/>
                </a:highlight>
                <a:latin typeface="Times New Roman" panose="02020603050405020304" pitchFamily="18" charset="0"/>
                <a:cs typeface="Times New Roman" panose="02020603050405020304" pitchFamily="18" charset="0"/>
              </a:rPr>
              <a:t>();</a:t>
            </a:r>
          </a:p>
          <a:p>
            <a:r>
              <a:rPr lang="en-US" sz="1200">
                <a:solidFill>
                  <a:srgbClr val="880000"/>
                </a:solidFill>
                <a:highlight>
                  <a:srgbClr val="FFFFFF"/>
                </a:highlight>
                <a:latin typeface="Times New Roman" panose="02020603050405020304" pitchFamily="18" charset="0"/>
                <a:cs typeface="Times New Roman" panose="02020603050405020304" pitchFamily="18" charset="0"/>
              </a:rPr>
              <a:t>TWIWriteAddrs</a:t>
            </a:r>
            <a:r>
              <a:rPr lang="en-US" sz="1200">
                <a:solidFill>
                  <a:srgbClr val="000000"/>
                </a:solidFill>
                <a:highlight>
                  <a:srgbClr val="FFFFFF"/>
                </a:highlight>
                <a:latin typeface="Times New Roman" panose="02020603050405020304" pitchFamily="18" charset="0"/>
                <a:cs typeface="Times New Roman" panose="02020603050405020304" pitchFamily="18" charset="0"/>
              </a:rPr>
              <a:t>(104,0);</a:t>
            </a:r>
          </a:p>
          <a:p>
            <a:r>
              <a:rPr lang="en-US" sz="1200">
                <a:solidFill>
                  <a:srgbClr val="880000"/>
                </a:solidFill>
                <a:highlight>
                  <a:srgbClr val="FFFFFF"/>
                </a:highlight>
                <a:latin typeface="Times New Roman" panose="02020603050405020304" pitchFamily="18" charset="0"/>
                <a:cs typeface="Times New Roman" panose="02020603050405020304" pitchFamily="18" charset="0"/>
              </a:rPr>
              <a:t>TWIWriteData</a:t>
            </a:r>
            <a:r>
              <a:rPr lang="en-US" sz="1200">
                <a:solidFill>
                  <a:srgbClr val="000000"/>
                </a:solidFill>
                <a:highlight>
                  <a:srgbClr val="FFFFFF"/>
                </a:highlight>
                <a:latin typeface="Times New Roman" panose="02020603050405020304" pitchFamily="18" charset="0"/>
                <a:cs typeface="Times New Roman" panose="02020603050405020304" pitchFamily="18" charset="0"/>
              </a:rPr>
              <a:t>(0x06);</a:t>
            </a:r>
          </a:p>
          <a:p>
            <a:r>
              <a:rPr lang="en-US" sz="1200">
                <a:solidFill>
                  <a:srgbClr val="880000"/>
                </a:solidFill>
                <a:highlight>
                  <a:srgbClr val="FFFFFF"/>
                </a:highlight>
                <a:latin typeface="Times New Roman" panose="02020603050405020304" pitchFamily="18" charset="0"/>
                <a:cs typeface="Times New Roman" panose="02020603050405020304" pitchFamily="18" charset="0"/>
              </a:rPr>
              <a:t>TWIWriteData</a:t>
            </a:r>
            <a:r>
              <a:rPr lang="en-US" sz="1200">
                <a:solidFill>
                  <a:srgbClr val="000000"/>
                </a:solidFill>
                <a:highlight>
                  <a:srgbClr val="FFFFFF"/>
                </a:highlight>
                <a:latin typeface="Times New Roman" panose="02020603050405020304" pitchFamily="18" charset="0"/>
                <a:cs typeface="Times New Roman" panose="02020603050405020304" pitchFamily="18" charset="0"/>
              </a:rPr>
              <a:t>(((</a:t>
            </a:r>
            <a:r>
              <a:rPr lang="en-US" sz="1200">
                <a:solidFill>
                  <a:srgbClr val="000080"/>
                </a:solidFill>
                <a:highlight>
                  <a:srgbClr val="FFFFFF"/>
                </a:highlight>
                <a:latin typeface="Times New Roman" panose="02020603050405020304" pitchFamily="18" charset="0"/>
                <a:cs typeface="Times New Roman" panose="02020603050405020304" pitchFamily="18" charset="0"/>
              </a:rPr>
              <a:t>yearSet</a:t>
            </a:r>
            <a:r>
              <a:rPr lang="en-US" sz="1200">
                <a:solidFill>
                  <a:srgbClr val="000000"/>
                </a:solidFill>
                <a:highlight>
                  <a:srgbClr val="FFFFFF"/>
                </a:highlight>
                <a:latin typeface="Times New Roman" panose="02020603050405020304" pitchFamily="18" charset="0"/>
                <a:cs typeface="Times New Roman" panose="02020603050405020304" pitchFamily="18" charset="0"/>
              </a:rPr>
              <a:t>/10)&lt;&lt;4)|(</a:t>
            </a:r>
            <a:r>
              <a:rPr lang="en-US" sz="1200">
                <a:solidFill>
                  <a:srgbClr val="000080"/>
                </a:solidFill>
                <a:highlight>
                  <a:srgbClr val="FFFFFF"/>
                </a:highlight>
                <a:latin typeface="Times New Roman" panose="02020603050405020304" pitchFamily="18" charset="0"/>
                <a:cs typeface="Times New Roman" panose="02020603050405020304" pitchFamily="18" charset="0"/>
              </a:rPr>
              <a:t>yearSet</a:t>
            </a:r>
            <a:r>
              <a:rPr lang="en-US" sz="1200">
                <a:solidFill>
                  <a:srgbClr val="000000"/>
                </a:solidFill>
                <a:highlight>
                  <a:srgbClr val="FFFFFF"/>
                </a:highlight>
                <a:latin typeface="Times New Roman" panose="02020603050405020304" pitchFamily="18" charset="0"/>
                <a:cs typeface="Times New Roman" panose="02020603050405020304" pitchFamily="18" charset="0"/>
              </a:rPr>
              <a:t>%10));</a:t>
            </a:r>
          </a:p>
          <a:p>
            <a:r>
              <a:rPr lang="en-US" sz="1200">
                <a:solidFill>
                  <a:srgbClr val="880000"/>
                </a:solidFill>
                <a:highlight>
                  <a:srgbClr val="FFFFFF"/>
                </a:highlight>
                <a:latin typeface="Times New Roman" panose="02020603050405020304" pitchFamily="18" charset="0"/>
                <a:cs typeface="Times New Roman" panose="02020603050405020304" pitchFamily="18" charset="0"/>
              </a:rPr>
              <a:t>TWIStop</a:t>
            </a:r>
            <a:r>
              <a:rPr lang="en-US" sz="1200">
                <a:solidFill>
                  <a:srgbClr val="000000"/>
                </a:solidFill>
                <a:highlight>
                  <a:srgbClr val="FFFFFF"/>
                </a:highlight>
                <a:latin typeface="Times New Roman" panose="02020603050405020304" pitchFamily="18" charset="0"/>
                <a:cs typeface="Times New Roman" panose="02020603050405020304" pitchFamily="18" charset="0"/>
              </a:rPr>
              <a:t>();</a:t>
            </a:r>
          </a:p>
          <a:p>
            <a:endParaRPr lang="en-US" sz="1200">
              <a:solidFill>
                <a:srgbClr val="000000"/>
              </a:solidFill>
              <a:highlight>
                <a:srgbClr val="FFFFFF"/>
              </a:highlight>
              <a:latin typeface="Times New Roman" panose="02020603050405020304" pitchFamily="18" charset="0"/>
              <a:cs typeface="Times New Roman" panose="02020603050405020304" pitchFamily="18" charset="0"/>
            </a:endParaRPr>
          </a:p>
          <a:p>
            <a:r>
              <a:rPr lang="en-US" sz="1200">
                <a:solidFill>
                  <a:srgbClr val="000000"/>
                </a:solidFill>
                <a:highlight>
                  <a:srgbClr val="FFFFFF"/>
                </a:highlight>
                <a:latin typeface="Times New Roman" panose="02020603050405020304" pitchFamily="18" charset="0"/>
                <a:cs typeface="Times New Roman" panose="02020603050405020304" pitchFamily="18" charset="0"/>
              </a:rPr>
              <a:t>}</a:t>
            </a:r>
            <a:endParaRPr lang="en-US" sz="12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6127511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480208-6CF6-E784-9766-D6F1DEFEEC93}"/>
              </a:ext>
            </a:extLst>
          </p:cNvPr>
          <p:cNvSpPr>
            <a:spLocks noGrp="1"/>
          </p:cNvSpPr>
          <p:nvPr>
            <p:ph type="title"/>
          </p:nvPr>
        </p:nvSpPr>
        <p:spPr>
          <a:xfrm>
            <a:off x="518435" y="268325"/>
            <a:ext cx="7688700" cy="535200"/>
          </a:xfrm>
        </p:spPr>
        <p:txBody>
          <a:bodyPr>
            <a:normAutofit fontScale="90000"/>
          </a:bodyPr>
          <a:lstStyle/>
          <a:p>
            <a:r>
              <a:rPr lang="en-US"/>
              <a:t>Code Cont. (ReadTime Function) </a:t>
            </a:r>
          </a:p>
        </p:txBody>
      </p:sp>
      <p:sp>
        <p:nvSpPr>
          <p:cNvPr id="3" name="Text Placeholder 2">
            <a:extLst>
              <a:ext uri="{FF2B5EF4-FFF2-40B4-BE49-F238E27FC236}">
                <a16:creationId xmlns:a16="http://schemas.microsoft.com/office/drawing/2014/main" id="{C4BCC0D0-98CA-D962-AC95-23A8BA770B9D}"/>
              </a:ext>
            </a:extLst>
          </p:cNvPr>
          <p:cNvSpPr>
            <a:spLocks noGrp="1"/>
          </p:cNvSpPr>
          <p:nvPr>
            <p:ph type="body" idx="1"/>
          </p:nvPr>
        </p:nvSpPr>
        <p:spPr>
          <a:xfrm>
            <a:off x="597607" y="1282984"/>
            <a:ext cx="3765178" cy="2577532"/>
          </a:xfrm>
        </p:spPr>
        <p:txBody>
          <a:bodyPr>
            <a:noAutofit/>
          </a:bodyPr>
          <a:lstStyle/>
          <a:p>
            <a:pPr marL="146050" indent="0">
              <a:buNone/>
            </a:pPr>
            <a:r>
              <a:rPr lang="en-US" sz="1000" i="1">
                <a:solidFill>
                  <a:srgbClr val="0000FF"/>
                </a:solidFill>
                <a:highlight>
                  <a:srgbClr val="FFFFFF"/>
                </a:highlight>
                <a:latin typeface="Consolas" panose="020B0609020204030204" pitchFamily="49" charset="0"/>
              </a:rPr>
              <a:t>uint8_t</a:t>
            </a:r>
            <a:r>
              <a:rPr lang="en-US" sz="1000" i="0">
                <a:solidFill>
                  <a:srgbClr val="A31515"/>
                </a:solidFill>
                <a:highlight>
                  <a:srgbClr val="FFFFFF"/>
                </a:highlight>
                <a:latin typeface="Consolas" panose="020B0609020204030204" pitchFamily="49" charset="0"/>
              </a:rPr>
              <a:t> </a:t>
            </a:r>
            <a:r>
              <a:rPr lang="en-US" sz="1000" i="0">
                <a:solidFill>
                  <a:srgbClr val="000080"/>
                </a:solidFill>
                <a:highlight>
                  <a:srgbClr val="FFFFFF"/>
                </a:highlight>
                <a:latin typeface="Consolas" panose="020B0609020204030204" pitchFamily="49" charset="0"/>
              </a:rPr>
              <a:t>bit</a:t>
            </a:r>
            <a:r>
              <a:rPr lang="en-US" sz="1000" i="0">
                <a:solidFill>
                  <a:srgbClr val="000000"/>
                </a:solidFill>
                <a:highlight>
                  <a:srgbClr val="FFFFFF"/>
                </a:highlight>
                <a:latin typeface="Consolas" panose="020B0609020204030204" pitchFamily="49" charset="0"/>
              </a:rPr>
              <a:t>[7];</a:t>
            </a:r>
          </a:p>
          <a:p>
            <a:pPr marL="146050" indent="0">
              <a:buNone/>
            </a:pPr>
            <a:r>
              <a:rPr lang="en-US" sz="1000" i="0">
                <a:solidFill>
                  <a:srgbClr val="880000"/>
                </a:solidFill>
                <a:highlight>
                  <a:srgbClr val="FFFFFF"/>
                </a:highlight>
                <a:latin typeface="Consolas" panose="020B0609020204030204" pitchFamily="49" charset="0"/>
              </a:rPr>
              <a:t>TWIStart</a:t>
            </a:r>
            <a:r>
              <a:rPr lang="en-US" sz="1000" i="0">
                <a:solidFill>
                  <a:srgbClr val="000000"/>
                </a:solidFill>
                <a:highlight>
                  <a:srgbClr val="FFFFFF"/>
                </a:highlight>
                <a:latin typeface="Consolas" panose="020B0609020204030204" pitchFamily="49" charset="0"/>
              </a:rPr>
              <a:t>();</a:t>
            </a:r>
            <a:r>
              <a:rPr lang="en-US" sz="1000" i="0">
                <a:solidFill>
                  <a:srgbClr val="008000"/>
                </a:solidFill>
                <a:highlight>
                  <a:srgbClr val="FFFFFF"/>
                </a:highlight>
                <a:latin typeface="Consolas" panose="020B0609020204030204" pitchFamily="49" charset="0"/>
              </a:rPr>
              <a:t>/* Start I2C with device write address */</a:t>
            </a:r>
            <a:endParaRPr lang="en-US" sz="1000" i="0">
              <a:solidFill>
                <a:srgbClr val="000000"/>
              </a:solidFill>
              <a:highlight>
                <a:srgbClr val="FFFFFF"/>
              </a:highlight>
              <a:latin typeface="Consolas" panose="020B0609020204030204" pitchFamily="49" charset="0"/>
            </a:endParaRPr>
          </a:p>
          <a:p>
            <a:pPr marL="146050" indent="0">
              <a:buNone/>
            </a:pPr>
            <a:r>
              <a:rPr lang="en-US" sz="1000" i="0">
                <a:solidFill>
                  <a:srgbClr val="880000"/>
                </a:solidFill>
                <a:highlight>
                  <a:srgbClr val="FFFFFF"/>
                </a:highlight>
                <a:latin typeface="Consolas" panose="020B0609020204030204" pitchFamily="49" charset="0"/>
              </a:rPr>
              <a:t>TWIWriteAddrs</a:t>
            </a:r>
            <a:r>
              <a:rPr lang="en-US" sz="1000" i="0">
                <a:solidFill>
                  <a:srgbClr val="000000"/>
                </a:solidFill>
                <a:highlight>
                  <a:srgbClr val="FFFFFF"/>
                </a:highlight>
                <a:latin typeface="Consolas" panose="020B0609020204030204" pitchFamily="49" charset="0"/>
              </a:rPr>
              <a:t>(104,0);</a:t>
            </a:r>
            <a:r>
              <a:rPr lang="en-US" sz="1000" i="0">
                <a:solidFill>
                  <a:srgbClr val="A31515"/>
                </a:solidFill>
                <a:highlight>
                  <a:srgbClr val="FFFFFF"/>
                </a:highlight>
                <a:latin typeface="Consolas" panose="020B0609020204030204" pitchFamily="49" charset="0"/>
              </a:rPr>
              <a:t> </a:t>
            </a:r>
            <a:r>
              <a:rPr lang="en-US" sz="1000" i="0">
                <a:solidFill>
                  <a:srgbClr val="008000"/>
                </a:solidFill>
                <a:highlight>
                  <a:srgbClr val="FFFFFF"/>
                </a:highlight>
                <a:latin typeface="Consolas" panose="020B0609020204030204" pitchFamily="49" charset="0"/>
              </a:rPr>
              <a:t>//Return 24 mean device found, return mean no device</a:t>
            </a:r>
            <a:endParaRPr lang="en-US" sz="1000" i="0">
              <a:solidFill>
                <a:srgbClr val="000000"/>
              </a:solidFill>
              <a:highlight>
                <a:srgbClr val="FFFFFF"/>
              </a:highlight>
              <a:latin typeface="Consolas" panose="020B0609020204030204" pitchFamily="49" charset="0"/>
            </a:endParaRPr>
          </a:p>
          <a:p>
            <a:pPr marL="146050" indent="0">
              <a:buNone/>
            </a:pPr>
            <a:r>
              <a:rPr lang="en-US" sz="1000" i="0">
                <a:solidFill>
                  <a:srgbClr val="880000"/>
                </a:solidFill>
                <a:highlight>
                  <a:srgbClr val="FFFFFF"/>
                </a:highlight>
                <a:latin typeface="Consolas" panose="020B0609020204030204" pitchFamily="49" charset="0"/>
              </a:rPr>
              <a:t>TWIWriteData</a:t>
            </a:r>
            <a:r>
              <a:rPr lang="en-US" sz="1000" i="0">
                <a:solidFill>
                  <a:srgbClr val="000000"/>
                </a:solidFill>
                <a:highlight>
                  <a:srgbClr val="FFFFFF"/>
                </a:highlight>
                <a:latin typeface="Consolas" panose="020B0609020204030204" pitchFamily="49" charset="0"/>
              </a:rPr>
              <a:t>(0);</a:t>
            </a:r>
            <a:r>
              <a:rPr lang="en-US" sz="1000" i="0">
                <a:solidFill>
                  <a:srgbClr val="A31515"/>
                </a:solidFill>
                <a:highlight>
                  <a:srgbClr val="FFFFFF"/>
                </a:highlight>
                <a:latin typeface="Consolas" panose="020B0609020204030204" pitchFamily="49" charset="0"/>
              </a:rPr>
              <a:t>  </a:t>
            </a:r>
            <a:r>
              <a:rPr lang="en-US" sz="1000" i="0">
                <a:solidFill>
                  <a:srgbClr val="008000"/>
                </a:solidFill>
                <a:highlight>
                  <a:srgbClr val="FFFFFF"/>
                </a:highlight>
                <a:latin typeface="Consolas" panose="020B0609020204030204" pitchFamily="49" charset="0"/>
              </a:rPr>
              <a:t>//Register address</a:t>
            </a:r>
            <a:endParaRPr lang="en-US" sz="1000" i="0">
              <a:solidFill>
                <a:srgbClr val="000000"/>
              </a:solidFill>
              <a:highlight>
                <a:srgbClr val="FFFFFF"/>
              </a:highlight>
              <a:latin typeface="Consolas" panose="020B0609020204030204" pitchFamily="49" charset="0"/>
            </a:endParaRPr>
          </a:p>
          <a:p>
            <a:pPr marL="146050" indent="0">
              <a:buNone/>
            </a:pPr>
            <a:endParaRPr lang="en-US" sz="1000" i="0">
              <a:solidFill>
                <a:srgbClr val="000000"/>
              </a:solidFill>
              <a:highlight>
                <a:srgbClr val="FFFFFF"/>
              </a:highlight>
              <a:latin typeface="Consolas" panose="020B0609020204030204" pitchFamily="49" charset="0"/>
            </a:endParaRPr>
          </a:p>
          <a:p>
            <a:pPr marL="146050" indent="0">
              <a:buNone/>
            </a:pPr>
            <a:r>
              <a:rPr lang="en-US" sz="1000" i="0">
                <a:solidFill>
                  <a:srgbClr val="880000"/>
                </a:solidFill>
                <a:highlight>
                  <a:srgbClr val="FFFFFF"/>
                </a:highlight>
                <a:latin typeface="Consolas" panose="020B0609020204030204" pitchFamily="49" charset="0"/>
              </a:rPr>
              <a:t>TWIStart</a:t>
            </a:r>
            <a:r>
              <a:rPr lang="en-US" sz="1000" i="0">
                <a:solidFill>
                  <a:srgbClr val="000000"/>
                </a:solidFill>
                <a:highlight>
                  <a:srgbClr val="FFFFFF"/>
                </a:highlight>
                <a:latin typeface="Consolas" panose="020B0609020204030204" pitchFamily="49" charset="0"/>
              </a:rPr>
              <a:t>();</a:t>
            </a:r>
          </a:p>
          <a:p>
            <a:pPr marL="146050" indent="0">
              <a:buNone/>
            </a:pPr>
            <a:r>
              <a:rPr lang="en-US" sz="1000" i="0">
                <a:solidFill>
                  <a:srgbClr val="880000"/>
                </a:solidFill>
                <a:highlight>
                  <a:srgbClr val="FFFFFF"/>
                </a:highlight>
                <a:latin typeface="Consolas" panose="020B0609020204030204" pitchFamily="49" charset="0"/>
              </a:rPr>
              <a:t>TWIWriteAddrs</a:t>
            </a:r>
            <a:r>
              <a:rPr lang="en-US" sz="1000" i="0">
                <a:solidFill>
                  <a:srgbClr val="000000"/>
                </a:solidFill>
                <a:highlight>
                  <a:srgbClr val="FFFFFF"/>
                </a:highlight>
                <a:latin typeface="Consolas" panose="020B0609020204030204" pitchFamily="49" charset="0"/>
              </a:rPr>
              <a:t>(104,1);</a:t>
            </a:r>
            <a:r>
              <a:rPr lang="en-US" sz="1000" i="0">
                <a:solidFill>
                  <a:srgbClr val="A31515"/>
                </a:solidFill>
                <a:highlight>
                  <a:srgbClr val="FFFFFF"/>
                </a:highlight>
                <a:latin typeface="Consolas" panose="020B0609020204030204" pitchFamily="49" charset="0"/>
              </a:rPr>
              <a:t> </a:t>
            </a:r>
            <a:r>
              <a:rPr lang="en-US" sz="1000" i="0">
                <a:solidFill>
                  <a:srgbClr val="008000"/>
                </a:solidFill>
                <a:highlight>
                  <a:srgbClr val="FFFFFF"/>
                </a:highlight>
                <a:latin typeface="Consolas" panose="020B0609020204030204" pitchFamily="49" charset="0"/>
              </a:rPr>
              <a:t>//Write bit</a:t>
            </a:r>
            <a:endParaRPr lang="en-US" sz="1000" i="0">
              <a:solidFill>
                <a:srgbClr val="000000"/>
              </a:solidFill>
              <a:highlight>
                <a:srgbClr val="FFFFFF"/>
              </a:highlight>
              <a:latin typeface="Consolas" panose="020B0609020204030204" pitchFamily="49" charset="0"/>
            </a:endParaRPr>
          </a:p>
          <a:p>
            <a:pPr marL="146050" indent="0">
              <a:buNone/>
            </a:pPr>
            <a:r>
              <a:rPr lang="en-US" sz="1000" i="0">
                <a:solidFill>
                  <a:srgbClr val="000080"/>
                </a:solidFill>
                <a:highlight>
                  <a:srgbClr val="FFFFFF"/>
                </a:highlight>
                <a:latin typeface="Consolas" panose="020B0609020204030204" pitchFamily="49" charset="0"/>
              </a:rPr>
              <a:t>bit</a:t>
            </a:r>
            <a:r>
              <a:rPr lang="en-US" sz="1000" i="0">
                <a:solidFill>
                  <a:srgbClr val="000000"/>
                </a:solidFill>
                <a:highlight>
                  <a:srgbClr val="FFFFFF"/>
                </a:highlight>
                <a:latin typeface="Consolas" panose="020B0609020204030204" pitchFamily="49" charset="0"/>
              </a:rPr>
              <a:t>[0]=</a:t>
            </a:r>
            <a:r>
              <a:rPr lang="en-US" sz="1000" i="0" err="1">
                <a:solidFill>
                  <a:srgbClr val="880000"/>
                </a:solidFill>
                <a:highlight>
                  <a:srgbClr val="FFFFFF"/>
                </a:highlight>
                <a:latin typeface="Consolas" panose="020B0609020204030204" pitchFamily="49" charset="0"/>
              </a:rPr>
              <a:t>TWIReadACK</a:t>
            </a:r>
            <a:r>
              <a:rPr lang="en-US" sz="1000" i="0">
                <a:solidFill>
                  <a:srgbClr val="000000"/>
                </a:solidFill>
                <a:highlight>
                  <a:srgbClr val="FFFFFF"/>
                </a:highlight>
                <a:latin typeface="Consolas" panose="020B0609020204030204" pitchFamily="49" charset="0"/>
              </a:rPr>
              <a:t>();</a:t>
            </a:r>
          </a:p>
          <a:p>
            <a:pPr marL="146050" indent="0">
              <a:buNone/>
            </a:pPr>
            <a:r>
              <a:rPr lang="en-US" sz="1000" i="0">
                <a:solidFill>
                  <a:srgbClr val="000080"/>
                </a:solidFill>
                <a:highlight>
                  <a:srgbClr val="FFFFFF"/>
                </a:highlight>
                <a:latin typeface="Consolas" panose="020B0609020204030204" pitchFamily="49" charset="0"/>
              </a:rPr>
              <a:t>bit</a:t>
            </a:r>
            <a:r>
              <a:rPr lang="en-US" sz="1000" i="0">
                <a:solidFill>
                  <a:srgbClr val="000000"/>
                </a:solidFill>
                <a:highlight>
                  <a:srgbClr val="FFFFFF"/>
                </a:highlight>
                <a:latin typeface="Consolas" panose="020B0609020204030204" pitchFamily="49" charset="0"/>
              </a:rPr>
              <a:t>[1]=</a:t>
            </a:r>
            <a:r>
              <a:rPr lang="en-US" sz="1000" i="0" err="1">
                <a:solidFill>
                  <a:srgbClr val="880000"/>
                </a:solidFill>
                <a:highlight>
                  <a:srgbClr val="FFFFFF"/>
                </a:highlight>
                <a:latin typeface="Consolas" panose="020B0609020204030204" pitchFamily="49" charset="0"/>
              </a:rPr>
              <a:t>TWIReadACK</a:t>
            </a:r>
            <a:r>
              <a:rPr lang="en-US" sz="1000" i="0">
                <a:solidFill>
                  <a:srgbClr val="000000"/>
                </a:solidFill>
                <a:highlight>
                  <a:srgbClr val="FFFFFF"/>
                </a:highlight>
                <a:latin typeface="Consolas" panose="020B0609020204030204" pitchFamily="49" charset="0"/>
              </a:rPr>
              <a:t>();</a:t>
            </a:r>
          </a:p>
          <a:p>
            <a:pPr marL="146050" indent="0">
              <a:buNone/>
            </a:pPr>
            <a:r>
              <a:rPr lang="en-US" sz="1000" i="0">
                <a:solidFill>
                  <a:srgbClr val="000080"/>
                </a:solidFill>
                <a:highlight>
                  <a:srgbClr val="FFFFFF"/>
                </a:highlight>
                <a:latin typeface="Consolas" panose="020B0609020204030204" pitchFamily="49" charset="0"/>
              </a:rPr>
              <a:t>bit</a:t>
            </a:r>
            <a:r>
              <a:rPr lang="en-US" sz="1000" i="0">
                <a:solidFill>
                  <a:srgbClr val="000000"/>
                </a:solidFill>
                <a:highlight>
                  <a:srgbClr val="FFFFFF"/>
                </a:highlight>
                <a:latin typeface="Consolas" panose="020B0609020204030204" pitchFamily="49" charset="0"/>
              </a:rPr>
              <a:t>[2]=</a:t>
            </a:r>
            <a:r>
              <a:rPr lang="en-US" sz="1000" i="0" err="1">
                <a:solidFill>
                  <a:srgbClr val="880000"/>
                </a:solidFill>
                <a:highlight>
                  <a:srgbClr val="FFFFFF"/>
                </a:highlight>
                <a:latin typeface="Consolas" panose="020B0609020204030204" pitchFamily="49" charset="0"/>
              </a:rPr>
              <a:t>TWIReadACK</a:t>
            </a:r>
            <a:r>
              <a:rPr lang="en-US" sz="1000" i="0">
                <a:solidFill>
                  <a:srgbClr val="000000"/>
                </a:solidFill>
                <a:highlight>
                  <a:srgbClr val="FFFFFF"/>
                </a:highlight>
                <a:latin typeface="Consolas" panose="020B0609020204030204" pitchFamily="49" charset="0"/>
              </a:rPr>
              <a:t>();</a:t>
            </a:r>
          </a:p>
          <a:p>
            <a:pPr marL="146050" indent="0">
              <a:buNone/>
            </a:pPr>
            <a:r>
              <a:rPr lang="en-US" sz="1000" i="0">
                <a:solidFill>
                  <a:srgbClr val="000080"/>
                </a:solidFill>
                <a:highlight>
                  <a:srgbClr val="FFFFFF"/>
                </a:highlight>
                <a:latin typeface="Consolas" panose="020B0609020204030204" pitchFamily="49" charset="0"/>
              </a:rPr>
              <a:t>bit</a:t>
            </a:r>
            <a:r>
              <a:rPr lang="en-US" sz="1000" i="0">
                <a:solidFill>
                  <a:srgbClr val="000000"/>
                </a:solidFill>
                <a:highlight>
                  <a:srgbClr val="FFFFFF"/>
                </a:highlight>
                <a:latin typeface="Consolas" panose="020B0609020204030204" pitchFamily="49" charset="0"/>
              </a:rPr>
              <a:t>[3]=</a:t>
            </a:r>
            <a:r>
              <a:rPr lang="en-US" sz="1000" i="0" err="1">
                <a:solidFill>
                  <a:srgbClr val="880000"/>
                </a:solidFill>
                <a:highlight>
                  <a:srgbClr val="FFFFFF"/>
                </a:highlight>
                <a:latin typeface="Consolas" panose="020B0609020204030204" pitchFamily="49" charset="0"/>
              </a:rPr>
              <a:t>TWIReadACK</a:t>
            </a:r>
            <a:r>
              <a:rPr lang="en-US" sz="1000" i="0">
                <a:solidFill>
                  <a:srgbClr val="000000"/>
                </a:solidFill>
                <a:highlight>
                  <a:srgbClr val="FFFFFF"/>
                </a:highlight>
                <a:latin typeface="Consolas" panose="020B0609020204030204" pitchFamily="49" charset="0"/>
              </a:rPr>
              <a:t>();</a:t>
            </a:r>
          </a:p>
          <a:p>
            <a:pPr marL="146050" indent="0">
              <a:buNone/>
            </a:pPr>
            <a:r>
              <a:rPr lang="en-US" sz="1000" i="0">
                <a:solidFill>
                  <a:srgbClr val="000080"/>
                </a:solidFill>
                <a:highlight>
                  <a:srgbClr val="FFFFFF"/>
                </a:highlight>
                <a:latin typeface="Consolas" panose="020B0609020204030204" pitchFamily="49" charset="0"/>
              </a:rPr>
              <a:t>bit</a:t>
            </a:r>
            <a:r>
              <a:rPr lang="en-US" sz="1000" i="0">
                <a:solidFill>
                  <a:srgbClr val="000000"/>
                </a:solidFill>
                <a:highlight>
                  <a:srgbClr val="FFFFFF"/>
                </a:highlight>
                <a:latin typeface="Consolas" panose="020B0609020204030204" pitchFamily="49" charset="0"/>
              </a:rPr>
              <a:t>[4]=</a:t>
            </a:r>
            <a:r>
              <a:rPr lang="en-US" sz="1000" i="0" err="1">
                <a:solidFill>
                  <a:srgbClr val="880000"/>
                </a:solidFill>
                <a:highlight>
                  <a:srgbClr val="FFFFFF"/>
                </a:highlight>
                <a:latin typeface="Consolas" panose="020B0609020204030204" pitchFamily="49" charset="0"/>
              </a:rPr>
              <a:t>TWIReadACK</a:t>
            </a:r>
            <a:r>
              <a:rPr lang="en-US" sz="1000" i="0">
                <a:solidFill>
                  <a:srgbClr val="000000"/>
                </a:solidFill>
                <a:highlight>
                  <a:srgbClr val="FFFFFF"/>
                </a:highlight>
                <a:latin typeface="Consolas" panose="020B0609020204030204" pitchFamily="49" charset="0"/>
              </a:rPr>
              <a:t>();</a:t>
            </a:r>
          </a:p>
          <a:p>
            <a:pPr marL="146050" indent="0">
              <a:buNone/>
            </a:pPr>
            <a:r>
              <a:rPr lang="en-US" sz="1000" i="0">
                <a:solidFill>
                  <a:srgbClr val="000080"/>
                </a:solidFill>
                <a:highlight>
                  <a:srgbClr val="FFFFFF"/>
                </a:highlight>
                <a:latin typeface="Consolas" panose="020B0609020204030204" pitchFamily="49" charset="0"/>
              </a:rPr>
              <a:t>bit</a:t>
            </a:r>
            <a:r>
              <a:rPr lang="en-US" sz="1000" i="0">
                <a:solidFill>
                  <a:srgbClr val="000000"/>
                </a:solidFill>
                <a:highlight>
                  <a:srgbClr val="FFFFFF"/>
                </a:highlight>
                <a:latin typeface="Consolas" panose="020B0609020204030204" pitchFamily="49" charset="0"/>
              </a:rPr>
              <a:t>[5]=</a:t>
            </a:r>
            <a:r>
              <a:rPr lang="en-US" sz="1000" i="0" err="1">
                <a:solidFill>
                  <a:srgbClr val="880000"/>
                </a:solidFill>
                <a:highlight>
                  <a:srgbClr val="FFFFFF"/>
                </a:highlight>
                <a:latin typeface="Consolas" panose="020B0609020204030204" pitchFamily="49" charset="0"/>
              </a:rPr>
              <a:t>TWIReadACK</a:t>
            </a:r>
            <a:r>
              <a:rPr lang="en-US" sz="1000" i="0">
                <a:solidFill>
                  <a:srgbClr val="000000"/>
                </a:solidFill>
                <a:highlight>
                  <a:srgbClr val="FFFFFF"/>
                </a:highlight>
                <a:latin typeface="Consolas" panose="020B0609020204030204" pitchFamily="49" charset="0"/>
              </a:rPr>
              <a:t>();</a:t>
            </a:r>
          </a:p>
          <a:p>
            <a:pPr marL="146050" indent="0">
              <a:buNone/>
            </a:pPr>
            <a:r>
              <a:rPr lang="en-US" sz="1000" i="0">
                <a:solidFill>
                  <a:srgbClr val="000080"/>
                </a:solidFill>
                <a:highlight>
                  <a:srgbClr val="FFFFFF"/>
                </a:highlight>
                <a:latin typeface="Consolas" panose="020B0609020204030204" pitchFamily="49" charset="0"/>
              </a:rPr>
              <a:t>bit</a:t>
            </a:r>
            <a:r>
              <a:rPr lang="en-US" sz="1000" i="0">
                <a:solidFill>
                  <a:srgbClr val="000000"/>
                </a:solidFill>
                <a:highlight>
                  <a:srgbClr val="FFFFFF"/>
                </a:highlight>
                <a:latin typeface="Consolas" panose="020B0609020204030204" pitchFamily="49" charset="0"/>
              </a:rPr>
              <a:t>[6]=</a:t>
            </a:r>
            <a:r>
              <a:rPr lang="en-US" sz="1000" i="0" err="1">
                <a:solidFill>
                  <a:srgbClr val="880000"/>
                </a:solidFill>
                <a:highlight>
                  <a:srgbClr val="FFFFFF"/>
                </a:highlight>
                <a:latin typeface="Consolas" panose="020B0609020204030204" pitchFamily="49" charset="0"/>
              </a:rPr>
              <a:t>TWIReadNACK</a:t>
            </a:r>
            <a:r>
              <a:rPr lang="en-US" sz="1000" i="0">
                <a:solidFill>
                  <a:srgbClr val="000000"/>
                </a:solidFill>
                <a:highlight>
                  <a:srgbClr val="FFFFFF"/>
                </a:highlight>
                <a:latin typeface="Consolas" panose="020B0609020204030204" pitchFamily="49" charset="0"/>
              </a:rPr>
              <a:t>();</a:t>
            </a:r>
          </a:p>
          <a:p>
            <a:pPr marL="146050" indent="0">
              <a:buNone/>
            </a:pPr>
            <a:endParaRPr lang="en-US" sz="1000" i="0">
              <a:solidFill>
                <a:srgbClr val="000000"/>
              </a:solidFill>
              <a:highlight>
                <a:srgbClr val="FFFFFF"/>
              </a:highlight>
              <a:latin typeface="Consolas" panose="020B0609020204030204" pitchFamily="49" charset="0"/>
            </a:endParaRPr>
          </a:p>
        </p:txBody>
      </p:sp>
      <p:cxnSp>
        <p:nvCxnSpPr>
          <p:cNvPr id="4" name="Google Shape;298;p44">
            <a:extLst>
              <a:ext uri="{FF2B5EF4-FFF2-40B4-BE49-F238E27FC236}">
                <a16:creationId xmlns:a16="http://schemas.microsoft.com/office/drawing/2014/main" id="{EBCA67F3-EDEB-3F2F-C8B5-A3186934394C}"/>
              </a:ext>
            </a:extLst>
          </p:cNvPr>
          <p:cNvCxnSpPr/>
          <p:nvPr/>
        </p:nvCxnSpPr>
        <p:spPr>
          <a:xfrm>
            <a:off x="4572000" y="907168"/>
            <a:ext cx="0" cy="3389700"/>
          </a:xfrm>
          <a:prstGeom prst="straightConnector1">
            <a:avLst/>
          </a:prstGeom>
          <a:noFill/>
          <a:ln w="19050" cap="flat" cmpd="sng">
            <a:solidFill>
              <a:schemeClr val="dk2"/>
            </a:solidFill>
            <a:prstDash val="solid"/>
            <a:round/>
            <a:headEnd type="none" w="med" len="med"/>
            <a:tailEnd type="none" w="med" len="med"/>
          </a:ln>
        </p:spPr>
      </p:cxnSp>
      <p:sp>
        <p:nvSpPr>
          <p:cNvPr id="5" name="TextBox 4">
            <a:extLst>
              <a:ext uri="{FF2B5EF4-FFF2-40B4-BE49-F238E27FC236}">
                <a16:creationId xmlns:a16="http://schemas.microsoft.com/office/drawing/2014/main" id="{26DFEB9A-0692-485C-42EF-71A5078203B1}"/>
              </a:ext>
            </a:extLst>
          </p:cNvPr>
          <p:cNvSpPr txBox="1"/>
          <p:nvPr/>
        </p:nvSpPr>
        <p:spPr>
          <a:xfrm>
            <a:off x="4781216" y="1340320"/>
            <a:ext cx="3889715" cy="1938992"/>
          </a:xfrm>
          <a:prstGeom prst="rect">
            <a:avLst/>
          </a:prstGeom>
          <a:noFill/>
        </p:spPr>
        <p:txBody>
          <a:bodyPr wrap="square" rtlCol="0">
            <a:spAutoFit/>
          </a:bodyPr>
          <a:lstStyle/>
          <a:p>
            <a:pPr marL="146050" indent="0">
              <a:buNone/>
            </a:pPr>
            <a:r>
              <a:rPr lang="en-US" sz="1200" i="0">
                <a:solidFill>
                  <a:srgbClr val="008000"/>
                </a:solidFill>
                <a:highlight>
                  <a:srgbClr val="FFFFFF"/>
                </a:highlight>
                <a:latin typeface="Times New Roman" panose="02020603050405020304" pitchFamily="18" charset="0"/>
                <a:cs typeface="Times New Roman" panose="02020603050405020304" pitchFamily="18" charset="0"/>
              </a:rPr>
              <a:t>//h|=</a:t>
            </a:r>
            <a:r>
              <a:rPr lang="en-US" sz="1200" i="0" err="1">
                <a:solidFill>
                  <a:srgbClr val="008000"/>
                </a:solidFill>
                <a:highlight>
                  <a:srgbClr val="FFFFFF"/>
                </a:highlight>
                <a:latin typeface="Times New Roman" panose="02020603050405020304" pitchFamily="18" charset="0"/>
                <a:cs typeface="Times New Roman" panose="02020603050405020304" pitchFamily="18" charset="0"/>
              </a:rPr>
              <a:t>TWIReadACK</a:t>
            </a:r>
            <a:r>
              <a:rPr lang="en-US" sz="1200" i="0">
                <a:solidFill>
                  <a:srgbClr val="008000"/>
                </a:solidFill>
                <a:highlight>
                  <a:srgbClr val="FFFFFF"/>
                </a:highlight>
                <a:latin typeface="Times New Roman" panose="02020603050405020304" pitchFamily="18" charset="0"/>
                <a:cs typeface="Times New Roman" panose="02020603050405020304" pitchFamily="18" charset="0"/>
              </a:rPr>
              <a:t>()&lt;&lt;8;</a:t>
            </a:r>
            <a:endParaRPr lang="en-US" sz="1200" i="0">
              <a:solidFill>
                <a:srgbClr val="000000"/>
              </a:solidFill>
              <a:highlight>
                <a:srgbClr val="FFFFFF"/>
              </a:highlight>
              <a:latin typeface="Times New Roman" panose="02020603050405020304" pitchFamily="18" charset="0"/>
              <a:cs typeface="Times New Roman" panose="02020603050405020304" pitchFamily="18" charset="0"/>
            </a:endParaRPr>
          </a:p>
          <a:p>
            <a:pPr marL="146050" indent="0">
              <a:buNone/>
            </a:pPr>
            <a:r>
              <a:rPr lang="en-US" sz="1200" i="0">
                <a:solidFill>
                  <a:srgbClr val="008000"/>
                </a:solidFill>
                <a:highlight>
                  <a:srgbClr val="FFFFFF"/>
                </a:highlight>
                <a:latin typeface="Times New Roman" panose="02020603050405020304" pitchFamily="18" charset="0"/>
                <a:cs typeface="Times New Roman" panose="02020603050405020304" pitchFamily="18" charset="0"/>
              </a:rPr>
              <a:t>//h|=</a:t>
            </a:r>
            <a:r>
              <a:rPr lang="en-US" sz="1200" i="0" err="1">
                <a:solidFill>
                  <a:srgbClr val="008000"/>
                </a:solidFill>
                <a:highlight>
                  <a:srgbClr val="FFFFFF"/>
                </a:highlight>
                <a:latin typeface="Times New Roman" panose="02020603050405020304" pitchFamily="18" charset="0"/>
                <a:cs typeface="Times New Roman" panose="02020603050405020304" pitchFamily="18" charset="0"/>
              </a:rPr>
              <a:t>TWIReadNACK</a:t>
            </a:r>
            <a:r>
              <a:rPr lang="en-US" sz="1200" i="0">
                <a:solidFill>
                  <a:srgbClr val="008000"/>
                </a:solidFill>
                <a:highlight>
                  <a:srgbClr val="FFFFFF"/>
                </a:highlight>
                <a:latin typeface="Times New Roman" panose="02020603050405020304" pitchFamily="18" charset="0"/>
                <a:cs typeface="Times New Roman" panose="02020603050405020304" pitchFamily="18" charset="0"/>
              </a:rPr>
              <a:t>()&lt;&lt;16;</a:t>
            </a:r>
            <a:endParaRPr lang="en-US" sz="1200" i="0">
              <a:solidFill>
                <a:srgbClr val="000000"/>
              </a:solidFill>
              <a:highlight>
                <a:srgbClr val="FFFFFF"/>
              </a:highlight>
              <a:latin typeface="Times New Roman" panose="02020603050405020304" pitchFamily="18" charset="0"/>
              <a:cs typeface="Times New Roman" panose="02020603050405020304" pitchFamily="18" charset="0"/>
            </a:endParaRPr>
          </a:p>
          <a:p>
            <a:pPr marL="146050" indent="0">
              <a:buNone/>
            </a:pPr>
            <a:r>
              <a:rPr lang="en-US" sz="1200" i="0">
                <a:solidFill>
                  <a:srgbClr val="880000"/>
                </a:solidFill>
                <a:highlight>
                  <a:srgbClr val="FFFFFF"/>
                </a:highlight>
                <a:latin typeface="Times New Roman" panose="02020603050405020304" pitchFamily="18" charset="0"/>
                <a:cs typeface="Times New Roman" panose="02020603050405020304" pitchFamily="18" charset="0"/>
              </a:rPr>
              <a:t>TWIStop</a:t>
            </a:r>
            <a:r>
              <a:rPr lang="en-US" sz="1200" i="0">
                <a:solidFill>
                  <a:srgbClr val="000000"/>
                </a:solidFill>
                <a:highlight>
                  <a:srgbClr val="FFFFFF"/>
                </a:highlight>
                <a:latin typeface="Times New Roman" panose="02020603050405020304" pitchFamily="18" charset="0"/>
                <a:cs typeface="Times New Roman" panose="02020603050405020304" pitchFamily="18" charset="0"/>
              </a:rPr>
              <a:t>();</a:t>
            </a:r>
          </a:p>
          <a:p>
            <a:pPr marL="146050" indent="0">
              <a:buNone/>
            </a:pPr>
            <a:r>
              <a:rPr lang="en-US" sz="1200" i="0">
                <a:solidFill>
                  <a:srgbClr val="000080"/>
                </a:solidFill>
                <a:highlight>
                  <a:srgbClr val="FFFFFF"/>
                </a:highlight>
                <a:latin typeface="Times New Roman" panose="02020603050405020304" pitchFamily="18" charset="0"/>
                <a:cs typeface="Times New Roman" panose="02020603050405020304" pitchFamily="18" charset="0"/>
              </a:rPr>
              <a:t>secC</a:t>
            </a:r>
            <a:r>
              <a:rPr lang="en-US" sz="1200" i="0">
                <a:solidFill>
                  <a:srgbClr val="000000"/>
                </a:solidFill>
                <a:highlight>
                  <a:srgbClr val="FFFFFF"/>
                </a:highlight>
                <a:latin typeface="Times New Roman" panose="02020603050405020304" pitchFamily="18" charset="0"/>
                <a:cs typeface="Times New Roman" panose="02020603050405020304" pitchFamily="18" charset="0"/>
              </a:rPr>
              <a:t>=(((</a:t>
            </a:r>
            <a:r>
              <a:rPr lang="en-US" sz="1200" i="0">
                <a:solidFill>
                  <a:srgbClr val="000080"/>
                </a:solidFill>
                <a:highlight>
                  <a:srgbClr val="FFFFFF"/>
                </a:highlight>
                <a:latin typeface="Times New Roman" panose="02020603050405020304" pitchFamily="18" charset="0"/>
                <a:cs typeface="Times New Roman" panose="02020603050405020304" pitchFamily="18" charset="0"/>
              </a:rPr>
              <a:t>bit</a:t>
            </a:r>
            <a:r>
              <a:rPr lang="en-US" sz="1200" i="0">
                <a:solidFill>
                  <a:srgbClr val="000000"/>
                </a:solidFill>
                <a:highlight>
                  <a:srgbClr val="FFFFFF"/>
                </a:highlight>
                <a:latin typeface="Times New Roman" panose="02020603050405020304" pitchFamily="18" charset="0"/>
                <a:cs typeface="Times New Roman" panose="02020603050405020304" pitchFamily="18" charset="0"/>
              </a:rPr>
              <a:t>[0]&amp;0xF0)&gt;&gt;4)*10)+(</a:t>
            </a:r>
            <a:r>
              <a:rPr lang="en-US" sz="1200" i="0">
                <a:solidFill>
                  <a:srgbClr val="000080"/>
                </a:solidFill>
                <a:highlight>
                  <a:srgbClr val="FFFFFF"/>
                </a:highlight>
                <a:latin typeface="Times New Roman" panose="02020603050405020304" pitchFamily="18" charset="0"/>
                <a:cs typeface="Times New Roman" panose="02020603050405020304" pitchFamily="18" charset="0"/>
              </a:rPr>
              <a:t>bit</a:t>
            </a:r>
            <a:r>
              <a:rPr lang="en-US" sz="1200" i="0">
                <a:solidFill>
                  <a:srgbClr val="000000"/>
                </a:solidFill>
                <a:highlight>
                  <a:srgbClr val="FFFFFF"/>
                </a:highlight>
                <a:latin typeface="Times New Roman" panose="02020603050405020304" pitchFamily="18" charset="0"/>
                <a:cs typeface="Times New Roman" panose="02020603050405020304" pitchFamily="18" charset="0"/>
              </a:rPr>
              <a:t>[0]&amp;0xF);</a:t>
            </a:r>
          </a:p>
          <a:p>
            <a:pPr marL="146050" indent="0">
              <a:buNone/>
            </a:pPr>
            <a:r>
              <a:rPr lang="en-US" sz="1200" i="0">
                <a:solidFill>
                  <a:srgbClr val="000080"/>
                </a:solidFill>
                <a:highlight>
                  <a:srgbClr val="FFFFFF"/>
                </a:highlight>
                <a:latin typeface="Times New Roman" panose="02020603050405020304" pitchFamily="18" charset="0"/>
                <a:cs typeface="Times New Roman" panose="02020603050405020304" pitchFamily="18" charset="0"/>
              </a:rPr>
              <a:t>minC</a:t>
            </a:r>
            <a:r>
              <a:rPr lang="en-US" sz="1200" i="0">
                <a:solidFill>
                  <a:srgbClr val="000000"/>
                </a:solidFill>
                <a:highlight>
                  <a:srgbClr val="FFFFFF"/>
                </a:highlight>
                <a:latin typeface="Times New Roman" panose="02020603050405020304" pitchFamily="18" charset="0"/>
                <a:cs typeface="Times New Roman" panose="02020603050405020304" pitchFamily="18" charset="0"/>
              </a:rPr>
              <a:t>=(((</a:t>
            </a:r>
            <a:r>
              <a:rPr lang="en-US" sz="1200" i="0">
                <a:solidFill>
                  <a:srgbClr val="000080"/>
                </a:solidFill>
                <a:highlight>
                  <a:srgbClr val="FFFFFF"/>
                </a:highlight>
                <a:latin typeface="Times New Roman" panose="02020603050405020304" pitchFamily="18" charset="0"/>
                <a:cs typeface="Times New Roman" panose="02020603050405020304" pitchFamily="18" charset="0"/>
              </a:rPr>
              <a:t>bit</a:t>
            </a:r>
            <a:r>
              <a:rPr lang="en-US" sz="1200" i="0">
                <a:solidFill>
                  <a:srgbClr val="000000"/>
                </a:solidFill>
                <a:highlight>
                  <a:srgbClr val="FFFFFF"/>
                </a:highlight>
                <a:latin typeface="Times New Roman" panose="02020603050405020304" pitchFamily="18" charset="0"/>
                <a:cs typeface="Times New Roman" panose="02020603050405020304" pitchFamily="18" charset="0"/>
              </a:rPr>
              <a:t>[1]&amp;0xF0)&gt;&gt;4)*10)+(</a:t>
            </a:r>
            <a:r>
              <a:rPr lang="en-US" sz="1200" i="0">
                <a:solidFill>
                  <a:srgbClr val="000080"/>
                </a:solidFill>
                <a:highlight>
                  <a:srgbClr val="FFFFFF"/>
                </a:highlight>
                <a:latin typeface="Times New Roman" panose="02020603050405020304" pitchFamily="18" charset="0"/>
                <a:cs typeface="Times New Roman" panose="02020603050405020304" pitchFamily="18" charset="0"/>
              </a:rPr>
              <a:t>bit</a:t>
            </a:r>
            <a:r>
              <a:rPr lang="en-US" sz="1200" i="0">
                <a:solidFill>
                  <a:srgbClr val="000000"/>
                </a:solidFill>
                <a:highlight>
                  <a:srgbClr val="FFFFFF"/>
                </a:highlight>
                <a:latin typeface="Times New Roman" panose="02020603050405020304" pitchFamily="18" charset="0"/>
                <a:cs typeface="Times New Roman" panose="02020603050405020304" pitchFamily="18" charset="0"/>
              </a:rPr>
              <a:t>[1]&amp;0xF);</a:t>
            </a:r>
          </a:p>
          <a:p>
            <a:pPr marL="146050" indent="0">
              <a:buNone/>
            </a:pPr>
            <a:r>
              <a:rPr lang="en-US" sz="1200" i="0">
                <a:solidFill>
                  <a:srgbClr val="000080"/>
                </a:solidFill>
                <a:highlight>
                  <a:srgbClr val="FFFFFF"/>
                </a:highlight>
                <a:latin typeface="Times New Roman" panose="02020603050405020304" pitchFamily="18" charset="0"/>
                <a:cs typeface="Times New Roman" panose="02020603050405020304" pitchFamily="18" charset="0"/>
              </a:rPr>
              <a:t>hourC</a:t>
            </a:r>
            <a:r>
              <a:rPr lang="en-US" sz="1200" i="0">
                <a:solidFill>
                  <a:srgbClr val="000000"/>
                </a:solidFill>
                <a:highlight>
                  <a:srgbClr val="FFFFFF"/>
                </a:highlight>
                <a:latin typeface="Times New Roman" panose="02020603050405020304" pitchFamily="18" charset="0"/>
                <a:cs typeface="Times New Roman" panose="02020603050405020304" pitchFamily="18" charset="0"/>
              </a:rPr>
              <a:t>=(((</a:t>
            </a:r>
            <a:r>
              <a:rPr lang="en-US" sz="1200" i="0">
                <a:solidFill>
                  <a:srgbClr val="000080"/>
                </a:solidFill>
                <a:highlight>
                  <a:srgbClr val="FFFFFF"/>
                </a:highlight>
                <a:latin typeface="Times New Roman" panose="02020603050405020304" pitchFamily="18" charset="0"/>
                <a:cs typeface="Times New Roman" panose="02020603050405020304" pitchFamily="18" charset="0"/>
              </a:rPr>
              <a:t>bit</a:t>
            </a:r>
            <a:r>
              <a:rPr lang="en-US" sz="1200" i="0">
                <a:solidFill>
                  <a:srgbClr val="000000"/>
                </a:solidFill>
                <a:highlight>
                  <a:srgbClr val="FFFFFF"/>
                </a:highlight>
                <a:latin typeface="Times New Roman" panose="02020603050405020304" pitchFamily="18" charset="0"/>
                <a:cs typeface="Times New Roman" panose="02020603050405020304" pitchFamily="18" charset="0"/>
              </a:rPr>
              <a:t>[2]&amp;0b00110000)&gt;&gt;4)*10)+(</a:t>
            </a:r>
            <a:r>
              <a:rPr lang="en-US" sz="1200" i="0">
                <a:solidFill>
                  <a:srgbClr val="000080"/>
                </a:solidFill>
                <a:highlight>
                  <a:srgbClr val="FFFFFF"/>
                </a:highlight>
                <a:latin typeface="Times New Roman" panose="02020603050405020304" pitchFamily="18" charset="0"/>
                <a:cs typeface="Times New Roman" panose="02020603050405020304" pitchFamily="18" charset="0"/>
              </a:rPr>
              <a:t>bit</a:t>
            </a:r>
            <a:r>
              <a:rPr lang="en-US" sz="1200" i="0">
                <a:solidFill>
                  <a:srgbClr val="000000"/>
                </a:solidFill>
                <a:highlight>
                  <a:srgbClr val="FFFFFF"/>
                </a:highlight>
                <a:latin typeface="Times New Roman" panose="02020603050405020304" pitchFamily="18" charset="0"/>
                <a:cs typeface="Times New Roman" panose="02020603050405020304" pitchFamily="18" charset="0"/>
              </a:rPr>
              <a:t>[2]&amp;0xF);</a:t>
            </a:r>
          </a:p>
          <a:p>
            <a:pPr marL="146050" indent="0">
              <a:buNone/>
            </a:pPr>
            <a:r>
              <a:rPr lang="en-US" sz="1200" i="0">
                <a:solidFill>
                  <a:srgbClr val="000080"/>
                </a:solidFill>
                <a:highlight>
                  <a:srgbClr val="FFFFFF"/>
                </a:highlight>
                <a:latin typeface="Times New Roman" panose="02020603050405020304" pitchFamily="18" charset="0"/>
                <a:cs typeface="Times New Roman" panose="02020603050405020304" pitchFamily="18" charset="0"/>
              </a:rPr>
              <a:t>dayC</a:t>
            </a:r>
            <a:r>
              <a:rPr lang="en-US" sz="1200" i="0">
                <a:solidFill>
                  <a:srgbClr val="000000"/>
                </a:solidFill>
                <a:highlight>
                  <a:srgbClr val="FFFFFF"/>
                </a:highlight>
                <a:latin typeface="Times New Roman" panose="02020603050405020304" pitchFamily="18" charset="0"/>
                <a:cs typeface="Times New Roman" panose="02020603050405020304" pitchFamily="18" charset="0"/>
              </a:rPr>
              <a:t>=</a:t>
            </a:r>
            <a:r>
              <a:rPr lang="en-US" sz="1200" i="0">
                <a:solidFill>
                  <a:srgbClr val="000080"/>
                </a:solidFill>
                <a:highlight>
                  <a:srgbClr val="FFFFFF"/>
                </a:highlight>
                <a:latin typeface="Times New Roman" panose="02020603050405020304" pitchFamily="18" charset="0"/>
                <a:cs typeface="Times New Roman" panose="02020603050405020304" pitchFamily="18" charset="0"/>
              </a:rPr>
              <a:t>bit</a:t>
            </a:r>
            <a:r>
              <a:rPr lang="en-US" sz="1200" i="0">
                <a:solidFill>
                  <a:srgbClr val="000000"/>
                </a:solidFill>
                <a:highlight>
                  <a:srgbClr val="FFFFFF"/>
                </a:highlight>
                <a:latin typeface="Times New Roman" panose="02020603050405020304" pitchFamily="18" charset="0"/>
                <a:cs typeface="Times New Roman" panose="02020603050405020304" pitchFamily="18" charset="0"/>
              </a:rPr>
              <a:t>[3]&amp;0b111;</a:t>
            </a:r>
          </a:p>
          <a:p>
            <a:pPr marL="146050" indent="0">
              <a:buNone/>
            </a:pPr>
            <a:r>
              <a:rPr lang="en-US" sz="1200" i="0">
                <a:solidFill>
                  <a:srgbClr val="000080"/>
                </a:solidFill>
                <a:highlight>
                  <a:srgbClr val="FFFFFF"/>
                </a:highlight>
                <a:latin typeface="Times New Roman" panose="02020603050405020304" pitchFamily="18" charset="0"/>
                <a:cs typeface="Times New Roman" panose="02020603050405020304" pitchFamily="18" charset="0"/>
              </a:rPr>
              <a:t>dateC</a:t>
            </a:r>
            <a:r>
              <a:rPr lang="en-US" sz="1200" i="0">
                <a:solidFill>
                  <a:srgbClr val="000000"/>
                </a:solidFill>
                <a:highlight>
                  <a:srgbClr val="FFFFFF"/>
                </a:highlight>
                <a:latin typeface="Times New Roman" panose="02020603050405020304" pitchFamily="18" charset="0"/>
                <a:cs typeface="Times New Roman" panose="02020603050405020304" pitchFamily="18" charset="0"/>
              </a:rPr>
              <a:t>=(((</a:t>
            </a:r>
            <a:r>
              <a:rPr lang="en-US" sz="1200" i="0">
                <a:solidFill>
                  <a:srgbClr val="000080"/>
                </a:solidFill>
                <a:highlight>
                  <a:srgbClr val="FFFFFF"/>
                </a:highlight>
                <a:latin typeface="Times New Roman" panose="02020603050405020304" pitchFamily="18" charset="0"/>
                <a:cs typeface="Times New Roman" panose="02020603050405020304" pitchFamily="18" charset="0"/>
              </a:rPr>
              <a:t>bit</a:t>
            </a:r>
            <a:r>
              <a:rPr lang="en-US" sz="1200" i="0">
                <a:solidFill>
                  <a:srgbClr val="000000"/>
                </a:solidFill>
                <a:highlight>
                  <a:srgbClr val="FFFFFF"/>
                </a:highlight>
                <a:latin typeface="Times New Roman" panose="02020603050405020304" pitchFamily="18" charset="0"/>
                <a:cs typeface="Times New Roman" panose="02020603050405020304" pitchFamily="18" charset="0"/>
              </a:rPr>
              <a:t>[4]&amp;0xF0)&gt;&gt;4)*10)+(</a:t>
            </a:r>
            <a:r>
              <a:rPr lang="en-US" sz="1200" i="0">
                <a:solidFill>
                  <a:srgbClr val="000080"/>
                </a:solidFill>
                <a:highlight>
                  <a:srgbClr val="FFFFFF"/>
                </a:highlight>
                <a:latin typeface="Times New Roman" panose="02020603050405020304" pitchFamily="18" charset="0"/>
                <a:cs typeface="Times New Roman" panose="02020603050405020304" pitchFamily="18" charset="0"/>
              </a:rPr>
              <a:t>bit</a:t>
            </a:r>
            <a:r>
              <a:rPr lang="en-US" sz="1200" i="0">
                <a:solidFill>
                  <a:srgbClr val="000000"/>
                </a:solidFill>
                <a:highlight>
                  <a:srgbClr val="FFFFFF"/>
                </a:highlight>
                <a:latin typeface="Times New Roman" panose="02020603050405020304" pitchFamily="18" charset="0"/>
                <a:cs typeface="Times New Roman" panose="02020603050405020304" pitchFamily="18" charset="0"/>
              </a:rPr>
              <a:t>[4]&amp;0xF);</a:t>
            </a:r>
          </a:p>
          <a:p>
            <a:pPr marL="146050" indent="0">
              <a:buNone/>
            </a:pPr>
            <a:r>
              <a:rPr lang="en-US" sz="1200" i="0">
                <a:solidFill>
                  <a:srgbClr val="000080"/>
                </a:solidFill>
                <a:highlight>
                  <a:srgbClr val="FFFFFF"/>
                </a:highlight>
                <a:latin typeface="Times New Roman" panose="02020603050405020304" pitchFamily="18" charset="0"/>
                <a:cs typeface="Times New Roman" panose="02020603050405020304" pitchFamily="18" charset="0"/>
              </a:rPr>
              <a:t>monthC</a:t>
            </a:r>
            <a:r>
              <a:rPr lang="en-US" sz="1200" i="0">
                <a:solidFill>
                  <a:srgbClr val="000000"/>
                </a:solidFill>
                <a:highlight>
                  <a:srgbClr val="FFFFFF"/>
                </a:highlight>
                <a:latin typeface="Times New Roman" panose="02020603050405020304" pitchFamily="18" charset="0"/>
                <a:cs typeface="Times New Roman" panose="02020603050405020304" pitchFamily="18" charset="0"/>
              </a:rPr>
              <a:t>=(((</a:t>
            </a:r>
            <a:r>
              <a:rPr lang="en-US" sz="1200" i="0">
                <a:solidFill>
                  <a:srgbClr val="000080"/>
                </a:solidFill>
                <a:highlight>
                  <a:srgbClr val="FFFFFF"/>
                </a:highlight>
                <a:latin typeface="Times New Roman" panose="02020603050405020304" pitchFamily="18" charset="0"/>
                <a:cs typeface="Times New Roman" panose="02020603050405020304" pitchFamily="18" charset="0"/>
              </a:rPr>
              <a:t>bit</a:t>
            </a:r>
            <a:r>
              <a:rPr lang="en-US" sz="1200" i="0">
                <a:solidFill>
                  <a:srgbClr val="000000"/>
                </a:solidFill>
                <a:highlight>
                  <a:srgbClr val="FFFFFF"/>
                </a:highlight>
                <a:latin typeface="Times New Roman" panose="02020603050405020304" pitchFamily="18" charset="0"/>
                <a:cs typeface="Times New Roman" panose="02020603050405020304" pitchFamily="18" charset="0"/>
              </a:rPr>
              <a:t>[5]&amp;0xF0)&gt;&gt;4)*10)+(</a:t>
            </a:r>
            <a:r>
              <a:rPr lang="en-US" sz="1200" i="0">
                <a:solidFill>
                  <a:srgbClr val="000080"/>
                </a:solidFill>
                <a:highlight>
                  <a:srgbClr val="FFFFFF"/>
                </a:highlight>
                <a:latin typeface="Times New Roman" panose="02020603050405020304" pitchFamily="18" charset="0"/>
                <a:cs typeface="Times New Roman" panose="02020603050405020304" pitchFamily="18" charset="0"/>
              </a:rPr>
              <a:t>bit</a:t>
            </a:r>
            <a:r>
              <a:rPr lang="en-US" sz="1200" i="0">
                <a:solidFill>
                  <a:srgbClr val="000000"/>
                </a:solidFill>
                <a:highlight>
                  <a:srgbClr val="FFFFFF"/>
                </a:highlight>
                <a:latin typeface="Times New Roman" panose="02020603050405020304" pitchFamily="18" charset="0"/>
                <a:cs typeface="Times New Roman" panose="02020603050405020304" pitchFamily="18" charset="0"/>
              </a:rPr>
              <a:t>[5]&amp;0xF);</a:t>
            </a:r>
          </a:p>
          <a:p>
            <a:pPr marL="146050" indent="0">
              <a:buNone/>
            </a:pPr>
            <a:r>
              <a:rPr lang="en-US" sz="1200" i="0">
                <a:solidFill>
                  <a:srgbClr val="000080"/>
                </a:solidFill>
                <a:highlight>
                  <a:srgbClr val="FFFFFF"/>
                </a:highlight>
                <a:latin typeface="Times New Roman" panose="02020603050405020304" pitchFamily="18" charset="0"/>
                <a:cs typeface="Times New Roman" panose="02020603050405020304" pitchFamily="18" charset="0"/>
              </a:rPr>
              <a:t>YearC</a:t>
            </a:r>
            <a:r>
              <a:rPr lang="en-US" sz="1200" i="0">
                <a:solidFill>
                  <a:srgbClr val="000000"/>
                </a:solidFill>
                <a:highlight>
                  <a:srgbClr val="FFFFFF"/>
                </a:highlight>
                <a:latin typeface="Times New Roman" panose="02020603050405020304" pitchFamily="18" charset="0"/>
                <a:cs typeface="Times New Roman" panose="02020603050405020304" pitchFamily="18" charset="0"/>
              </a:rPr>
              <a:t>=(((</a:t>
            </a:r>
            <a:r>
              <a:rPr lang="en-US" sz="1200" i="0">
                <a:solidFill>
                  <a:srgbClr val="000080"/>
                </a:solidFill>
                <a:highlight>
                  <a:srgbClr val="FFFFFF"/>
                </a:highlight>
                <a:latin typeface="Times New Roman" panose="02020603050405020304" pitchFamily="18" charset="0"/>
                <a:cs typeface="Times New Roman" panose="02020603050405020304" pitchFamily="18" charset="0"/>
              </a:rPr>
              <a:t>bit</a:t>
            </a:r>
            <a:r>
              <a:rPr lang="en-US" sz="1200" i="0">
                <a:solidFill>
                  <a:srgbClr val="000000"/>
                </a:solidFill>
                <a:highlight>
                  <a:srgbClr val="FFFFFF"/>
                </a:highlight>
                <a:latin typeface="Times New Roman" panose="02020603050405020304" pitchFamily="18" charset="0"/>
                <a:cs typeface="Times New Roman" panose="02020603050405020304" pitchFamily="18" charset="0"/>
              </a:rPr>
              <a:t>[6]&amp;0xF0)&gt;&gt;4)*10)+(</a:t>
            </a:r>
            <a:r>
              <a:rPr lang="en-US" sz="1200" i="0">
                <a:solidFill>
                  <a:srgbClr val="000080"/>
                </a:solidFill>
                <a:highlight>
                  <a:srgbClr val="FFFFFF"/>
                </a:highlight>
                <a:latin typeface="Times New Roman" panose="02020603050405020304" pitchFamily="18" charset="0"/>
                <a:cs typeface="Times New Roman" panose="02020603050405020304" pitchFamily="18" charset="0"/>
              </a:rPr>
              <a:t>bit</a:t>
            </a:r>
            <a:r>
              <a:rPr lang="en-US" sz="1200" i="0">
                <a:solidFill>
                  <a:srgbClr val="000000"/>
                </a:solidFill>
                <a:highlight>
                  <a:srgbClr val="FFFFFF"/>
                </a:highlight>
                <a:latin typeface="Times New Roman" panose="02020603050405020304" pitchFamily="18" charset="0"/>
                <a:cs typeface="Times New Roman" panose="02020603050405020304" pitchFamily="18" charset="0"/>
              </a:rPr>
              <a:t>[6]&amp;0xF);</a:t>
            </a:r>
            <a:endParaRPr lang="en-US" sz="12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951484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16"/>
          <p:cNvSpPr txBox="1">
            <a:spLocks noGrp="1"/>
          </p:cNvSpPr>
          <p:nvPr>
            <p:ph type="title"/>
          </p:nvPr>
        </p:nvSpPr>
        <p:spPr>
          <a:xfrm>
            <a:off x="735925" y="623350"/>
            <a:ext cx="27483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latin typeface="Times New Roman"/>
                <a:ea typeface="Times New Roman"/>
                <a:cs typeface="Times New Roman"/>
                <a:sym typeface="Times New Roman"/>
              </a:rPr>
              <a:t>Aim &amp; Objectives</a:t>
            </a:r>
            <a:endParaRPr>
              <a:latin typeface="Times New Roman"/>
              <a:ea typeface="Times New Roman"/>
              <a:cs typeface="Times New Roman"/>
              <a:sym typeface="Times New Roman"/>
            </a:endParaRPr>
          </a:p>
        </p:txBody>
      </p:sp>
      <p:sp>
        <p:nvSpPr>
          <p:cNvPr id="106" name="Google Shape;106;p16"/>
          <p:cNvSpPr txBox="1">
            <a:spLocks noGrp="1"/>
          </p:cNvSpPr>
          <p:nvPr>
            <p:ph type="body" idx="1"/>
          </p:nvPr>
        </p:nvSpPr>
        <p:spPr>
          <a:xfrm>
            <a:off x="827550" y="1209822"/>
            <a:ext cx="7688700" cy="3310327"/>
          </a:xfrm>
          <a:prstGeom prst="rect">
            <a:avLst/>
          </a:prstGeom>
        </p:spPr>
        <p:txBody>
          <a:bodyPr spcFirstLastPara="1" wrap="square" lIns="91425" tIns="91425" rIns="91425" bIns="91425" anchor="t" anchorCtr="0">
            <a:noAutofit/>
          </a:bodyPr>
          <a:lstStyle/>
          <a:p>
            <a:pPr marL="0" lvl="0" indent="0" algn="l" rtl="0">
              <a:lnSpc>
                <a:spcPct val="95000"/>
              </a:lnSpc>
              <a:spcBef>
                <a:spcPts val="0"/>
              </a:spcBef>
              <a:spcAft>
                <a:spcPts val="0"/>
              </a:spcAft>
              <a:buSzPts val="523"/>
              <a:buNone/>
            </a:pPr>
            <a:r>
              <a:rPr lang="en" sz="1717" b="1">
                <a:latin typeface="Times New Roman"/>
                <a:ea typeface="Times New Roman"/>
                <a:cs typeface="Times New Roman"/>
                <a:sym typeface="Times New Roman"/>
              </a:rPr>
              <a:t>Aim</a:t>
            </a:r>
            <a:endParaRPr sz="1717" b="1">
              <a:latin typeface="Times New Roman"/>
              <a:ea typeface="Times New Roman"/>
              <a:cs typeface="Times New Roman"/>
              <a:sym typeface="Times New Roman"/>
            </a:endParaRPr>
          </a:p>
          <a:p>
            <a:pPr marL="0" lvl="0" indent="0" algn="l" rtl="0">
              <a:lnSpc>
                <a:spcPct val="95000"/>
              </a:lnSpc>
              <a:spcBef>
                <a:spcPts val="1200"/>
              </a:spcBef>
              <a:spcAft>
                <a:spcPts val="0"/>
              </a:spcAft>
              <a:buSzPts val="523"/>
              <a:buNone/>
            </a:pPr>
            <a:r>
              <a:rPr lang="en" sz="1217">
                <a:latin typeface="Times New Roman"/>
                <a:ea typeface="Times New Roman"/>
                <a:cs typeface="Times New Roman"/>
                <a:sym typeface="Times New Roman"/>
              </a:rPr>
              <a:t>Design and devolop the system to assist our local shrimp farmers in easing their work and saving their time.</a:t>
            </a:r>
            <a:endParaRPr sz="1217">
              <a:latin typeface="Times New Roman"/>
              <a:ea typeface="Times New Roman"/>
              <a:cs typeface="Times New Roman"/>
              <a:sym typeface="Times New Roman"/>
            </a:endParaRPr>
          </a:p>
          <a:p>
            <a:pPr marL="0" lvl="0" indent="0" algn="l" rtl="0">
              <a:lnSpc>
                <a:spcPct val="95000"/>
              </a:lnSpc>
              <a:spcBef>
                <a:spcPts val="1200"/>
              </a:spcBef>
              <a:spcAft>
                <a:spcPts val="0"/>
              </a:spcAft>
              <a:buSzPts val="523"/>
              <a:buNone/>
            </a:pPr>
            <a:r>
              <a:rPr lang="en" sz="1717" b="1">
                <a:latin typeface="Times New Roman"/>
                <a:ea typeface="Times New Roman"/>
                <a:cs typeface="Times New Roman"/>
                <a:sym typeface="Times New Roman"/>
              </a:rPr>
              <a:t>Objectives</a:t>
            </a:r>
            <a:endParaRPr sz="1717" b="1">
              <a:latin typeface="Times New Roman"/>
              <a:ea typeface="Times New Roman"/>
              <a:cs typeface="Times New Roman"/>
              <a:sym typeface="Times New Roman"/>
            </a:endParaRPr>
          </a:p>
          <a:p>
            <a:pPr marL="457200" lvl="0" indent="-305911" algn="l" rtl="0">
              <a:lnSpc>
                <a:spcPct val="150000"/>
              </a:lnSpc>
              <a:spcBef>
                <a:spcPts val="1200"/>
              </a:spcBef>
              <a:spcAft>
                <a:spcPts val="0"/>
              </a:spcAft>
              <a:buSzPts val="1218"/>
              <a:buFont typeface="Times New Roman"/>
              <a:buChar char="●"/>
            </a:pPr>
            <a:r>
              <a:rPr lang="en-US" sz="1200">
                <a:latin typeface="Times New Roman"/>
                <a:ea typeface="Times New Roman"/>
                <a:cs typeface="Times New Roman"/>
                <a:sym typeface="Times New Roman"/>
              </a:rPr>
              <a:t>To help the farmer to control and monitor the shrimp ponds from a distance . </a:t>
            </a:r>
          </a:p>
          <a:p>
            <a:pPr marL="457200" lvl="0" indent="-305911" algn="l" rtl="0">
              <a:lnSpc>
                <a:spcPct val="150000"/>
              </a:lnSpc>
              <a:spcBef>
                <a:spcPts val="0"/>
              </a:spcBef>
              <a:spcAft>
                <a:spcPts val="0"/>
              </a:spcAft>
              <a:buSzPts val="1218"/>
              <a:buFont typeface="Times New Roman"/>
              <a:buChar char="●"/>
            </a:pPr>
            <a:r>
              <a:rPr lang="en-US" sz="1200">
                <a:latin typeface="Times New Roman"/>
                <a:ea typeface="Times New Roman"/>
                <a:cs typeface="Times New Roman"/>
                <a:sym typeface="Times New Roman"/>
              </a:rPr>
              <a:t>To feed the shrimps automatically with a proper record of time and mass.</a:t>
            </a:r>
          </a:p>
          <a:p>
            <a:pPr marL="457200" lvl="0" indent="-305911" algn="l" rtl="0">
              <a:lnSpc>
                <a:spcPct val="150000"/>
              </a:lnSpc>
              <a:spcBef>
                <a:spcPts val="0"/>
              </a:spcBef>
              <a:spcAft>
                <a:spcPts val="0"/>
              </a:spcAft>
              <a:buSzPts val="1218"/>
              <a:buFont typeface="Times New Roman"/>
              <a:buChar char="●"/>
            </a:pPr>
            <a:r>
              <a:rPr lang="en-US" sz="1200">
                <a:latin typeface="Times New Roman"/>
                <a:ea typeface="Times New Roman"/>
                <a:cs typeface="Times New Roman"/>
                <a:sym typeface="Times New Roman"/>
              </a:rPr>
              <a:t>To monitor the consumption of food easily. </a:t>
            </a:r>
          </a:p>
          <a:p>
            <a:pPr marL="457200" lvl="0" indent="-305911" algn="l" rtl="0">
              <a:lnSpc>
                <a:spcPct val="150000"/>
              </a:lnSpc>
              <a:spcBef>
                <a:spcPts val="0"/>
              </a:spcBef>
              <a:spcAft>
                <a:spcPts val="0"/>
              </a:spcAft>
              <a:buSzPts val="1218"/>
              <a:buFont typeface="Times New Roman"/>
              <a:buChar char="●"/>
            </a:pPr>
            <a:r>
              <a:rPr lang="en-US" sz="1200">
                <a:latin typeface="Times New Roman"/>
                <a:ea typeface="Times New Roman"/>
                <a:cs typeface="Times New Roman"/>
                <a:sym typeface="Times New Roman"/>
              </a:rPr>
              <a:t>Monitoring the cultivation using the pH, Temperature, Mass of food and Date and Time schedule of feeding shrimps. </a:t>
            </a:r>
          </a:p>
          <a:p>
            <a:pPr marL="457200" lvl="0" indent="-305911" algn="l" rtl="0">
              <a:lnSpc>
                <a:spcPct val="150000"/>
              </a:lnSpc>
              <a:spcBef>
                <a:spcPts val="0"/>
              </a:spcBef>
              <a:spcAft>
                <a:spcPts val="0"/>
              </a:spcAft>
              <a:buSzPts val="1218"/>
              <a:buFont typeface="Times New Roman"/>
              <a:buChar char="●"/>
            </a:pPr>
            <a:r>
              <a:rPr lang="en-US" sz="1200">
                <a:latin typeface="Times New Roman"/>
                <a:ea typeface="Times New Roman"/>
                <a:cs typeface="Times New Roman"/>
                <a:sym typeface="Times New Roman"/>
              </a:rPr>
              <a:t>To operate motors and lamps automatically with a phone. </a:t>
            </a:r>
          </a:p>
          <a:p>
            <a:pPr marL="457200" lvl="0" indent="-305911" algn="l" rtl="0">
              <a:lnSpc>
                <a:spcPct val="150000"/>
              </a:lnSpc>
              <a:spcBef>
                <a:spcPts val="0"/>
              </a:spcBef>
              <a:spcAft>
                <a:spcPts val="0"/>
              </a:spcAft>
              <a:buSzPts val="1218"/>
              <a:buFont typeface="Times New Roman"/>
              <a:buChar char="●"/>
            </a:pPr>
            <a:r>
              <a:rPr lang="en-US" sz="1200">
                <a:latin typeface="Times New Roman"/>
                <a:ea typeface="Times New Roman"/>
                <a:cs typeface="Times New Roman"/>
                <a:sym typeface="Times New Roman"/>
              </a:rPr>
              <a:t>To monitor the quality and control the level of water</a:t>
            </a:r>
          </a:p>
          <a:p>
            <a:pPr marL="0" lvl="0" indent="0" algn="l" rtl="0">
              <a:lnSpc>
                <a:spcPct val="95000"/>
              </a:lnSpc>
              <a:spcBef>
                <a:spcPts val="1200"/>
              </a:spcBef>
              <a:spcAft>
                <a:spcPts val="0"/>
              </a:spcAft>
              <a:buSzPts val="523"/>
              <a:buNone/>
            </a:pPr>
            <a:endParaRPr sz="1217">
              <a:latin typeface="Times New Roman"/>
              <a:ea typeface="Times New Roman"/>
              <a:cs typeface="Times New Roman"/>
              <a:sym typeface="Times New Roman"/>
            </a:endParaRPr>
          </a:p>
          <a:p>
            <a:pPr marL="0" lvl="0" indent="0" algn="l" rtl="0">
              <a:lnSpc>
                <a:spcPct val="95000"/>
              </a:lnSpc>
              <a:spcBef>
                <a:spcPts val="1200"/>
              </a:spcBef>
              <a:spcAft>
                <a:spcPts val="1200"/>
              </a:spcAft>
              <a:buSzPts val="523"/>
              <a:buNone/>
            </a:pPr>
            <a:endParaRPr sz="1217">
              <a:latin typeface="Times New Roman"/>
              <a:ea typeface="Times New Roman"/>
              <a:cs typeface="Times New Roman"/>
              <a:sym typeface="Times New Roman"/>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45"/>
          <p:cNvSpPr txBox="1">
            <a:spLocks noGrp="1"/>
          </p:cNvSpPr>
          <p:nvPr>
            <p:ph type="body" idx="1"/>
          </p:nvPr>
        </p:nvSpPr>
        <p:spPr>
          <a:xfrm>
            <a:off x="727650" y="1439650"/>
            <a:ext cx="7688700" cy="2826900"/>
          </a:xfrm>
          <a:prstGeom prst="rect">
            <a:avLst/>
          </a:prstGeom>
        </p:spPr>
        <p:txBody>
          <a:bodyPr spcFirstLastPara="1" wrap="square" lIns="91425" tIns="91425" rIns="91425" bIns="91425" anchor="t" anchorCtr="0">
            <a:noAutofit/>
          </a:bodyPr>
          <a:lstStyle/>
          <a:p>
            <a:pPr marL="0" lvl="0" indent="0" algn="l" rtl="0">
              <a:lnSpc>
                <a:spcPct val="150000"/>
              </a:lnSpc>
              <a:spcAft>
                <a:spcPts val="0"/>
              </a:spcAft>
              <a:buSzPts val="935"/>
              <a:buNone/>
            </a:pPr>
            <a:r>
              <a:rPr lang="en-US" sz="1200">
                <a:latin typeface="Times New Roman"/>
                <a:cs typeface="Times New Roman"/>
              </a:rPr>
              <a:t>Our hardware project will be to build a shrimp food mechanism. I had no idea what I had to accomplish at first. However, after interacting with my project teammates and engaging in hardware project meetings, as well as reading research, I realized what needed to be done. First, we draft the proposal by stating our problem and the recommended remedy. I learnt about the technology that we aim to employ to build the system throughout those days.</a:t>
            </a:r>
          </a:p>
          <a:p>
            <a:pPr marL="0" indent="0">
              <a:lnSpc>
                <a:spcPct val="150000"/>
              </a:lnSpc>
              <a:spcBef>
                <a:spcPts val="1200"/>
              </a:spcBef>
              <a:spcAft>
                <a:spcPts val="1200"/>
              </a:spcAft>
              <a:buSzPts val="935"/>
              <a:buNone/>
            </a:pPr>
            <a:r>
              <a:rPr lang="en-US" sz="1200">
                <a:latin typeface="Times New Roman"/>
                <a:cs typeface="Times New Roman"/>
              </a:rPr>
              <a:t>I've learnt a lot of new things. Not only the study-related things, but also how to operate in a team and interact with team members</a:t>
            </a:r>
          </a:p>
        </p:txBody>
      </p:sp>
      <p:sp>
        <p:nvSpPr>
          <p:cNvPr id="304" name="Google Shape;304;p45"/>
          <p:cNvSpPr txBox="1"/>
          <p:nvPr/>
        </p:nvSpPr>
        <p:spPr>
          <a:xfrm>
            <a:off x="727650" y="654400"/>
            <a:ext cx="4279800" cy="549600"/>
          </a:xfrm>
          <a:prstGeom prst="rect">
            <a:avLst/>
          </a:prstGeom>
          <a:noFill/>
          <a:ln>
            <a:noFill/>
          </a:ln>
        </p:spPr>
        <p:txBody>
          <a:bodyPr spcFirstLastPara="1" wrap="square" lIns="91425" tIns="91425" rIns="91425" bIns="91425" anchor="t" anchorCtr="0">
            <a:noAutofit/>
          </a:bodyPr>
          <a:lstStyle/>
          <a:p>
            <a:pPr marL="0" lvl="0" indent="0" algn="l" rtl="0">
              <a:lnSpc>
                <a:spcPct val="95000"/>
              </a:lnSpc>
              <a:spcBef>
                <a:spcPts val="0"/>
              </a:spcBef>
              <a:spcAft>
                <a:spcPts val="1200"/>
              </a:spcAft>
              <a:buClr>
                <a:srgbClr val="000000"/>
              </a:buClr>
              <a:buSzPts val="935"/>
              <a:buFont typeface="Arial"/>
              <a:buNone/>
            </a:pPr>
            <a:r>
              <a:rPr lang="en" sz="1604" i="1">
                <a:solidFill>
                  <a:schemeClr val="accent1"/>
                </a:solidFill>
                <a:latin typeface="Raleway ExtraBold"/>
                <a:ea typeface="Raleway ExtraBold"/>
                <a:cs typeface="Raleway ExtraBold"/>
                <a:sym typeface="Raleway ExtraBold"/>
              </a:rPr>
              <a:t>Member 04: Rajapaksha S.S.D- 204171H</a:t>
            </a:r>
            <a:r>
              <a:rPr lang="en" sz="1205" i="1">
                <a:solidFill>
                  <a:schemeClr val="accent1"/>
                </a:solidFill>
                <a:latin typeface="Raleway ExtraBold"/>
                <a:ea typeface="Raleway ExtraBold"/>
                <a:cs typeface="Raleway ExtraBold"/>
                <a:sym typeface="Raleway ExtraBold"/>
              </a:rPr>
              <a:t> </a:t>
            </a:r>
            <a:endParaRPr>
              <a:latin typeface="Lato"/>
              <a:ea typeface="Lato"/>
              <a:cs typeface="Lato"/>
              <a:sym typeface="Lato"/>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Google Shape;309;p46"/>
          <p:cNvSpPr txBox="1">
            <a:spLocks noGrp="1"/>
          </p:cNvSpPr>
          <p:nvPr>
            <p:ph type="title"/>
          </p:nvPr>
        </p:nvSpPr>
        <p:spPr>
          <a:xfrm>
            <a:off x="729450" y="598825"/>
            <a:ext cx="30660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b="1" u="sng">
                <a:latin typeface="Times New Roman" panose="02020603050405020304" pitchFamily="18" charset="0"/>
                <a:cs typeface="Times New Roman" panose="02020603050405020304" pitchFamily="18" charset="0"/>
              </a:rPr>
              <a:t>Responsibilities</a:t>
            </a:r>
          </a:p>
        </p:txBody>
      </p:sp>
      <p:sp>
        <p:nvSpPr>
          <p:cNvPr id="310" name="Google Shape;310;p46"/>
          <p:cNvSpPr txBox="1">
            <a:spLocks noGrp="1"/>
          </p:cNvSpPr>
          <p:nvPr>
            <p:ph type="body" idx="1"/>
          </p:nvPr>
        </p:nvSpPr>
        <p:spPr>
          <a:xfrm>
            <a:off x="729450" y="1361125"/>
            <a:ext cx="7688700" cy="3585900"/>
          </a:xfrm>
          <a:prstGeom prst="rect">
            <a:avLst/>
          </a:prstGeom>
          <a:effectLst>
            <a:outerShdw blurRad="57150" dist="19050" dir="5400000" algn="bl" rotWithShape="0">
              <a:srgbClr val="000000">
                <a:alpha val="50000"/>
              </a:srgbClr>
            </a:outerShdw>
            <a:reflection dist="38100" dir="5400000" fadeDir="5400012" sy="-100000" algn="bl" rotWithShape="0"/>
          </a:effectLst>
        </p:spPr>
        <p:txBody>
          <a:bodyPr spcFirstLastPara="1" wrap="square" lIns="91425" tIns="91425" rIns="91425" bIns="91425" anchor="t" anchorCtr="0">
            <a:normAutofit/>
          </a:bodyPr>
          <a:lstStyle/>
          <a:p>
            <a:pPr marL="146050" lvl="0" indent="0" algn="l" rtl="0">
              <a:lnSpc>
                <a:spcPct val="150000"/>
              </a:lnSpc>
              <a:spcBef>
                <a:spcPts val="0"/>
              </a:spcBef>
              <a:spcAft>
                <a:spcPts val="0"/>
              </a:spcAft>
              <a:buSzPts val="1300"/>
              <a:buNone/>
            </a:pPr>
            <a:endParaRPr lang="en" b="1">
              <a:latin typeface="Calibri "/>
            </a:endParaRPr>
          </a:p>
          <a:p>
            <a:pPr marL="457200" lvl="0" indent="0" algn="l" rtl="0">
              <a:spcBef>
                <a:spcPts val="1200"/>
              </a:spcBef>
              <a:spcAft>
                <a:spcPts val="1200"/>
              </a:spcAft>
              <a:buNone/>
            </a:pPr>
            <a:endParaRPr sz="1100"/>
          </a:p>
        </p:txBody>
      </p:sp>
      <p:sp>
        <p:nvSpPr>
          <p:cNvPr id="2" name="TextBox 1">
            <a:extLst>
              <a:ext uri="{FF2B5EF4-FFF2-40B4-BE49-F238E27FC236}">
                <a16:creationId xmlns:a16="http://schemas.microsoft.com/office/drawing/2014/main" id="{A74724A1-BF3D-61EE-F746-E8BEEC057F7F}"/>
              </a:ext>
            </a:extLst>
          </p:cNvPr>
          <p:cNvSpPr txBox="1"/>
          <p:nvPr/>
        </p:nvSpPr>
        <p:spPr>
          <a:xfrm>
            <a:off x="776689" y="1117524"/>
            <a:ext cx="8237861" cy="32316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1200">
                <a:latin typeface="Times New Roman"/>
                <a:ea typeface="+mn-lt"/>
                <a:cs typeface="+mn-lt"/>
              </a:rPr>
              <a:t>What is a gear motor and how does it work? </a:t>
            </a:r>
            <a:endParaRPr lang="en-US" sz="1200">
              <a:latin typeface="Times New Roman"/>
              <a:ea typeface="Lato"/>
              <a:cs typeface="Calibri"/>
            </a:endParaRPr>
          </a:p>
          <a:p>
            <a:endParaRPr lang="en-US" sz="1200">
              <a:latin typeface="Times New Roman"/>
              <a:ea typeface="+mn-lt"/>
              <a:cs typeface="+mn-lt"/>
            </a:endParaRPr>
          </a:p>
          <a:p>
            <a:pPr marL="285750" indent="-285750">
              <a:buFont typeface="Arial"/>
              <a:buChar char="•"/>
            </a:pPr>
            <a:r>
              <a:rPr lang="en-US" sz="1200">
                <a:latin typeface="Times New Roman"/>
                <a:ea typeface="+mn-lt"/>
                <a:cs typeface="+mn-lt"/>
              </a:rPr>
              <a:t>How to Hook Up a Gear Motor to an Atmega32 Microcontroller</a:t>
            </a:r>
          </a:p>
          <a:p>
            <a:endParaRPr lang="en-US" sz="1200">
              <a:latin typeface="Times New Roman"/>
              <a:ea typeface="+mn-lt"/>
              <a:cs typeface="+mn-lt"/>
            </a:endParaRPr>
          </a:p>
          <a:p>
            <a:pPr marL="285750" indent="-285750">
              <a:buFont typeface="Arial"/>
              <a:buChar char="•"/>
            </a:pPr>
            <a:r>
              <a:rPr lang="en-US" sz="1200">
                <a:latin typeface="Times New Roman"/>
                <a:ea typeface="+mn-lt"/>
                <a:cs typeface="+mn-lt"/>
              </a:rPr>
              <a:t>What is a weight sensor and how does it work? </a:t>
            </a:r>
          </a:p>
          <a:p>
            <a:endParaRPr lang="en-US" sz="1200">
              <a:latin typeface="Times New Roman"/>
              <a:ea typeface="+mn-lt"/>
              <a:cs typeface="+mn-lt"/>
            </a:endParaRPr>
          </a:p>
          <a:p>
            <a:pPr marL="285750" indent="-285750">
              <a:buFont typeface="Arial"/>
              <a:buChar char="•"/>
            </a:pPr>
            <a:r>
              <a:rPr lang="en-US" sz="1200">
                <a:latin typeface="Times New Roman"/>
                <a:ea typeface="+mn-lt"/>
                <a:cs typeface="+mn-lt"/>
              </a:rPr>
              <a:t>How to Hook Up a Weight Sensor to an Atmega32 Microcontroller </a:t>
            </a:r>
          </a:p>
          <a:p>
            <a:endParaRPr lang="en-US" sz="1200">
              <a:latin typeface="Times New Roman"/>
              <a:ea typeface="+mn-lt"/>
              <a:cs typeface="+mn-lt"/>
            </a:endParaRPr>
          </a:p>
          <a:p>
            <a:pPr marL="285750" indent="-285750">
              <a:buFont typeface="Arial"/>
              <a:buChar char="•"/>
            </a:pPr>
            <a:r>
              <a:rPr lang="en-US" sz="1200">
                <a:latin typeface="Times New Roman"/>
                <a:ea typeface="+mn-lt"/>
                <a:cs typeface="+mn-lt"/>
              </a:rPr>
              <a:t>The buzzer and how it works </a:t>
            </a:r>
          </a:p>
          <a:p>
            <a:endParaRPr lang="en-US" sz="1200">
              <a:latin typeface="Times New Roman"/>
              <a:ea typeface="+mn-lt"/>
              <a:cs typeface="+mn-lt"/>
            </a:endParaRPr>
          </a:p>
          <a:p>
            <a:pPr marL="285750" indent="-285750">
              <a:buFont typeface="Arial"/>
              <a:buChar char="•"/>
            </a:pPr>
            <a:r>
              <a:rPr lang="en-US" sz="1200">
                <a:latin typeface="Times New Roman"/>
                <a:ea typeface="+mn-lt"/>
                <a:cs typeface="+mn-lt"/>
              </a:rPr>
              <a:t>How to Hook Up a Buzzer to an Atmega32 Microcontroller </a:t>
            </a:r>
          </a:p>
          <a:p>
            <a:endParaRPr lang="en-US" sz="1200">
              <a:latin typeface="Times New Roman"/>
              <a:ea typeface="+mn-lt"/>
              <a:cs typeface="+mn-lt"/>
            </a:endParaRPr>
          </a:p>
          <a:p>
            <a:pPr marL="285750" indent="-285750">
              <a:buFont typeface="Arial"/>
              <a:buChar char="•"/>
            </a:pPr>
            <a:r>
              <a:rPr lang="en-US" sz="1200">
                <a:latin typeface="Times New Roman"/>
                <a:ea typeface="+mn-lt"/>
                <a:cs typeface="+mn-lt"/>
              </a:rPr>
              <a:t>Refer to the code section of them</a:t>
            </a:r>
          </a:p>
          <a:p>
            <a:endParaRPr lang="en-US" sz="1200">
              <a:latin typeface="Times New Roman"/>
              <a:ea typeface="+mn-lt"/>
              <a:cs typeface="+mn-lt"/>
            </a:endParaRPr>
          </a:p>
          <a:p>
            <a:pPr marL="285750" indent="-285750">
              <a:buFont typeface="Arial"/>
              <a:buChar char="•"/>
            </a:pPr>
            <a:r>
              <a:rPr lang="en-US" sz="1200">
                <a:latin typeface="Times New Roman"/>
                <a:ea typeface="+mn-lt"/>
                <a:cs typeface="+mn-lt"/>
              </a:rPr>
              <a:t>Identifying devices required for attaching sensors to an atmega32 microcontroller</a:t>
            </a:r>
            <a:endParaRPr lang="en-US" sz="1200">
              <a:latin typeface="Times New Roman"/>
              <a:ea typeface="Lato"/>
              <a:cs typeface="Calibri" panose="020F0502020204030204"/>
            </a:endParaRPr>
          </a:p>
          <a:p>
            <a:endParaRPr lang="en-US" sz="1200">
              <a:latin typeface="Times New Roman"/>
              <a:ea typeface="+mn-lt"/>
              <a:cs typeface="+mn-lt"/>
            </a:endParaRPr>
          </a:p>
          <a:p>
            <a:pPr marL="285750" indent="-285750">
              <a:buFont typeface="Arial"/>
              <a:buChar char="•"/>
            </a:pPr>
            <a:r>
              <a:rPr lang="en-US" sz="1200">
                <a:latin typeface="Times New Roman"/>
                <a:ea typeface="+mn-lt"/>
                <a:cs typeface="+mn-lt"/>
              </a:rPr>
              <a:t>Learning to create 3D animations</a:t>
            </a:r>
            <a:endParaRPr lang="en-US" sz="1200">
              <a:latin typeface="Times New Roman"/>
              <a:cs typeface="Calibri" panose="020F0502020204030204"/>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14472A-7830-B517-A200-8783F7CD8FA8}"/>
              </a:ext>
            </a:extLst>
          </p:cNvPr>
          <p:cNvSpPr>
            <a:spLocks noGrp="1"/>
          </p:cNvSpPr>
          <p:nvPr>
            <p:ph type="title"/>
          </p:nvPr>
        </p:nvSpPr>
        <p:spPr>
          <a:xfrm>
            <a:off x="729450" y="189421"/>
            <a:ext cx="7688700" cy="535200"/>
          </a:xfrm>
        </p:spPr>
        <p:txBody>
          <a:bodyPr>
            <a:normAutofit/>
          </a:bodyPr>
          <a:lstStyle/>
          <a:p>
            <a:r>
              <a:rPr lang="en-US" sz="2000" b="1" u="sng">
                <a:latin typeface="Times New Roman" panose="02020603050405020304" pitchFamily="18" charset="0"/>
                <a:ea typeface="+mj-lt"/>
                <a:cs typeface="Times New Roman" panose="02020603050405020304" pitchFamily="18" charset="0"/>
              </a:rPr>
              <a:t>Techniques</a:t>
            </a:r>
            <a:endParaRPr lang="en-US" sz="2000" b="1" u="sng">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3C97F06C-1DB6-4095-842F-BE91AB700613}"/>
              </a:ext>
            </a:extLst>
          </p:cNvPr>
          <p:cNvSpPr>
            <a:spLocks noGrp="1"/>
          </p:cNvSpPr>
          <p:nvPr>
            <p:ph type="body" idx="1"/>
          </p:nvPr>
        </p:nvSpPr>
        <p:spPr>
          <a:xfrm>
            <a:off x="568512" y="1441200"/>
            <a:ext cx="7688700" cy="2261100"/>
          </a:xfrm>
        </p:spPr>
        <p:txBody>
          <a:bodyPr>
            <a:normAutofit/>
          </a:bodyPr>
          <a:lstStyle/>
          <a:p>
            <a:pPr marL="431800" indent="-285750">
              <a:buFont typeface="Wingdings" panose="020B0604020202020204" pitchFamily="34" charset="0"/>
              <a:buChar char="Ø"/>
            </a:pPr>
            <a:r>
              <a:rPr lang="en-US" sz="1400" b="1">
                <a:latin typeface="Times New Roman"/>
                <a:cs typeface="Calibri" panose="020F0502020204030204"/>
              </a:rPr>
              <a:t>Weight Sensor : </a:t>
            </a:r>
            <a:r>
              <a:rPr lang="en-US" sz="1400">
                <a:latin typeface="Times New Roman"/>
                <a:cs typeface="Calibri" panose="020F0502020204030204"/>
              </a:rPr>
              <a:t>Measure weight of the food tank</a:t>
            </a:r>
          </a:p>
          <a:p>
            <a:pPr marL="431800" indent="-285750">
              <a:buFont typeface="Wingdings" panose="020B0604020202020204" pitchFamily="34" charset="0"/>
              <a:buChar char="Ø"/>
            </a:pPr>
            <a:endParaRPr lang="en-US" sz="1400">
              <a:latin typeface="Times New Roman"/>
              <a:cs typeface="Calibri" panose="020F0502020204030204"/>
            </a:endParaRPr>
          </a:p>
          <a:p>
            <a:pPr marL="431800" indent="-285750">
              <a:buFont typeface="Wingdings" panose="020B0604020202020204" pitchFamily="34" charset="0"/>
              <a:buChar char="Ø"/>
            </a:pPr>
            <a:r>
              <a:rPr lang="en-US" sz="1400" b="1">
                <a:latin typeface="Times New Roman"/>
                <a:cs typeface="Calibri" panose="020F0502020204030204"/>
              </a:rPr>
              <a:t>Gear Motor: </a:t>
            </a:r>
            <a:r>
              <a:rPr lang="en-US" sz="1400">
                <a:latin typeface="Times New Roman"/>
                <a:cs typeface="Calibri" panose="020F0502020204030204"/>
              </a:rPr>
              <a:t>It helps to distribute the food 360 degrees and throw away</a:t>
            </a:r>
          </a:p>
          <a:p>
            <a:pPr marL="431800" indent="-285750">
              <a:buFont typeface="Wingdings" panose="020B0604020202020204" pitchFamily="34" charset="0"/>
              <a:buChar char="Ø"/>
            </a:pPr>
            <a:endParaRPr lang="en-US" sz="1400">
              <a:latin typeface="Times New Roman"/>
              <a:cs typeface="Calibri" panose="020F0502020204030204"/>
            </a:endParaRPr>
          </a:p>
          <a:p>
            <a:pPr marL="431800" indent="-285750">
              <a:buFont typeface="Wingdings" panose="020B0604020202020204" pitchFamily="34" charset="0"/>
              <a:buChar char="Ø"/>
            </a:pPr>
            <a:r>
              <a:rPr lang="en-US" sz="1400" b="1">
                <a:latin typeface="Times New Roman"/>
                <a:cs typeface="Calibri" panose="020F0502020204030204"/>
              </a:rPr>
              <a:t>Buzzer:</a:t>
            </a:r>
            <a:r>
              <a:rPr lang="en-US" sz="1400" b="1">
                <a:latin typeface="Times New Roman"/>
                <a:ea typeface="+mn-lt"/>
                <a:cs typeface="+mn-lt"/>
              </a:rPr>
              <a:t> </a:t>
            </a:r>
            <a:r>
              <a:rPr lang="en-US" sz="1400">
                <a:latin typeface="Times New Roman"/>
                <a:ea typeface="+mn-lt"/>
                <a:cs typeface="+mn-lt"/>
              </a:rPr>
              <a:t>When a message is sent, the buzzer will sound</a:t>
            </a:r>
            <a:endParaRPr lang="en-US" sz="1400">
              <a:latin typeface="Times New Roman"/>
              <a:cs typeface="Times New Roman"/>
            </a:endParaRPr>
          </a:p>
        </p:txBody>
      </p:sp>
    </p:spTree>
    <p:extLst>
      <p:ext uri="{BB962C8B-B14F-4D97-AF65-F5344CB8AC3E}">
        <p14:creationId xmlns:p14="http://schemas.microsoft.com/office/powerpoint/2010/main" val="332120013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Google Shape;315;p47"/>
          <p:cNvSpPr txBox="1">
            <a:spLocks noGrp="1"/>
          </p:cNvSpPr>
          <p:nvPr>
            <p:ph type="title"/>
          </p:nvPr>
        </p:nvSpPr>
        <p:spPr>
          <a:xfrm>
            <a:off x="729450" y="598800"/>
            <a:ext cx="29370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b="1" u="sng">
                <a:latin typeface="Times New Roman" panose="02020603050405020304" pitchFamily="18" charset="0"/>
                <a:cs typeface="Times New Roman" panose="02020603050405020304" pitchFamily="18" charset="0"/>
              </a:rPr>
              <a:t>Gear Motor</a:t>
            </a:r>
          </a:p>
        </p:txBody>
      </p:sp>
      <p:sp>
        <p:nvSpPr>
          <p:cNvPr id="316" name="Google Shape;316;p47"/>
          <p:cNvSpPr txBox="1">
            <a:spLocks noGrp="1"/>
          </p:cNvSpPr>
          <p:nvPr>
            <p:ph type="body" idx="1"/>
          </p:nvPr>
        </p:nvSpPr>
        <p:spPr>
          <a:xfrm>
            <a:off x="813745" y="1699871"/>
            <a:ext cx="7688700" cy="3141846"/>
          </a:xfrm>
          <a:prstGeom prst="rect">
            <a:avLst/>
          </a:prstGeom>
        </p:spPr>
        <p:txBody>
          <a:bodyPr spcFirstLastPara="1" wrap="square" lIns="91425" tIns="91425" rIns="91425" bIns="91425" anchor="t" anchorCtr="0">
            <a:noAutofit/>
          </a:bodyPr>
          <a:lstStyle/>
          <a:p>
            <a:pPr marL="0" indent="0">
              <a:buNone/>
            </a:pPr>
            <a:r>
              <a:rPr lang="en-US" sz="1200">
                <a:latin typeface="Times New Roman" panose="02020603050405020304" pitchFamily="18" charset="0"/>
                <a:cs typeface="Times New Roman" panose="02020603050405020304" pitchFamily="18" charset="0"/>
              </a:rPr>
              <a:t>  </a:t>
            </a:r>
            <a:r>
              <a:rPr lang="en-US" sz="1200" b="1">
                <a:latin typeface="Times New Roman" panose="02020603050405020304" pitchFamily="18" charset="0"/>
                <a:cs typeface="Times New Roman" panose="02020603050405020304" pitchFamily="18" charset="0"/>
              </a:rPr>
              <a:t>Specifications:     </a:t>
            </a:r>
          </a:p>
          <a:p>
            <a:pPr indent="-321310">
              <a:spcBef>
                <a:spcPts val="1200"/>
              </a:spcBef>
              <a:buSzPct val="100000"/>
            </a:pPr>
            <a:r>
              <a:rPr lang="en-US" sz="1200">
                <a:latin typeface="Times New Roman" panose="02020603050405020304" pitchFamily="18" charset="0"/>
                <a:cs typeface="Times New Roman" panose="02020603050405020304" pitchFamily="18" charset="0"/>
              </a:rPr>
              <a:t>Rated Voltage : 12V                                                                                                                                                 </a:t>
            </a:r>
            <a:r>
              <a:rPr lang="en-US" sz="1200" b="1">
                <a:latin typeface="Times New Roman" panose="02020603050405020304" pitchFamily="18" charset="0"/>
                <a:cs typeface="Times New Roman" panose="02020603050405020304" pitchFamily="18" charset="0"/>
              </a:rPr>
              <a:t>Model:GA12-N20 </a:t>
            </a:r>
          </a:p>
          <a:p>
            <a:pPr marL="457200" lvl="0" indent="-321310" algn="l" rtl="0">
              <a:spcBef>
                <a:spcPts val="0"/>
              </a:spcBef>
              <a:spcAft>
                <a:spcPts val="0"/>
              </a:spcAft>
              <a:buSzPct val="100000"/>
              <a:buChar char="●"/>
            </a:pPr>
            <a:r>
              <a:rPr lang="en-US" sz="1200">
                <a:latin typeface="Times New Roman" panose="02020603050405020304" pitchFamily="18" charset="0"/>
                <a:cs typeface="Times New Roman" panose="02020603050405020304" pitchFamily="18" charset="0"/>
              </a:rPr>
              <a:t>Revolving Speed : 200 RPM</a:t>
            </a:r>
          </a:p>
          <a:p>
            <a:pPr marL="457200" lvl="0" indent="-321310" algn="l" rtl="0">
              <a:spcBef>
                <a:spcPts val="0"/>
              </a:spcBef>
              <a:spcAft>
                <a:spcPts val="0"/>
              </a:spcAft>
              <a:buSzPct val="100000"/>
              <a:buChar char="●"/>
            </a:pPr>
            <a:r>
              <a:rPr lang="en-US" sz="1200">
                <a:latin typeface="Times New Roman" panose="02020603050405020304" pitchFamily="18" charset="0"/>
                <a:cs typeface="Times New Roman" panose="02020603050405020304" pitchFamily="18" charset="0"/>
              </a:rPr>
              <a:t>Load Speed : 80 RPM</a:t>
            </a:r>
          </a:p>
          <a:p>
            <a:pPr marL="457200" lvl="0" indent="-321310" algn="l" rtl="0">
              <a:spcBef>
                <a:spcPts val="0"/>
              </a:spcBef>
              <a:spcAft>
                <a:spcPts val="0"/>
              </a:spcAft>
              <a:buSzPct val="100000"/>
              <a:buChar char="●"/>
            </a:pPr>
            <a:r>
              <a:rPr lang="en-US" sz="1200">
                <a:latin typeface="Times New Roman" panose="02020603050405020304" pitchFamily="18" charset="0"/>
                <a:cs typeface="Times New Roman" panose="02020603050405020304" pitchFamily="18" charset="0"/>
              </a:rPr>
              <a:t>Rated Torque : 2 </a:t>
            </a:r>
            <a:r>
              <a:rPr lang="en-US" sz="1200" err="1">
                <a:latin typeface="Times New Roman" panose="02020603050405020304" pitchFamily="18" charset="0"/>
                <a:cs typeface="Times New Roman" panose="02020603050405020304" pitchFamily="18" charset="0"/>
              </a:rPr>
              <a:t>kgcm</a:t>
            </a:r>
            <a:endParaRPr lang="en-US" sz="1200">
              <a:latin typeface="Times New Roman" panose="02020603050405020304" pitchFamily="18" charset="0"/>
              <a:cs typeface="Times New Roman" panose="02020603050405020304" pitchFamily="18" charset="0"/>
            </a:endParaRPr>
          </a:p>
          <a:p>
            <a:pPr marL="457200" lvl="0" indent="-321310" algn="l" rtl="0">
              <a:spcBef>
                <a:spcPts val="0"/>
              </a:spcBef>
              <a:spcAft>
                <a:spcPts val="0"/>
              </a:spcAft>
              <a:buSzPct val="100000"/>
              <a:buChar char="●"/>
            </a:pPr>
            <a:r>
              <a:rPr lang="en-US" sz="1200">
                <a:latin typeface="Times New Roman" panose="02020603050405020304" pitchFamily="18" charset="0"/>
                <a:cs typeface="Times New Roman" panose="02020603050405020304" pitchFamily="18" charset="0"/>
              </a:rPr>
              <a:t>Stall Torque : 16 </a:t>
            </a:r>
            <a:r>
              <a:rPr lang="en-US" sz="1200" err="1">
                <a:latin typeface="Times New Roman" panose="02020603050405020304" pitchFamily="18" charset="0"/>
                <a:cs typeface="Times New Roman" panose="02020603050405020304" pitchFamily="18" charset="0"/>
              </a:rPr>
              <a:t>kgcm</a:t>
            </a:r>
            <a:endParaRPr lang="en-US" sz="1200">
              <a:latin typeface="Times New Roman" panose="02020603050405020304" pitchFamily="18" charset="0"/>
              <a:cs typeface="Times New Roman" panose="02020603050405020304" pitchFamily="18" charset="0"/>
            </a:endParaRPr>
          </a:p>
          <a:p>
            <a:pPr marL="457200" lvl="0" indent="-321310" algn="l" rtl="0">
              <a:spcBef>
                <a:spcPts val="0"/>
              </a:spcBef>
              <a:spcAft>
                <a:spcPts val="0"/>
              </a:spcAft>
              <a:buSzPct val="100000"/>
              <a:buChar char="●"/>
            </a:pPr>
            <a:r>
              <a:rPr lang="en-US" sz="1200">
                <a:latin typeface="Times New Roman" panose="02020603050405020304" pitchFamily="18" charset="0"/>
                <a:cs typeface="Times New Roman" panose="02020603050405020304" pitchFamily="18" charset="0"/>
              </a:rPr>
              <a:t>Rated Current : 70 mA</a:t>
            </a:r>
          </a:p>
          <a:p>
            <a:pPr marL="457200" lvl="0" indent="-321310" algn="l" rtl="0">
              <a:spcBef>
                <a:spcPts val="0"/>
              </a:spcBef>
              <a:spcAft>
                <a:spcPts val="0"/>
              </a:spcAft>
              <a:buSzPct val="100000"/>
              <a:buChar char="●"/>
            </a:pPr>
            <a:r>
              <a:rPr lang="en-US" sz="1200">
                <a:latin typeface="Times New Roman" panose="02020603050405020304" pitchFamily="18" charset="0"/>
                <a:cs typeface="Times New Roman" panose="02020603050405020304" pitchFamily="18" charset="0"/>
              </a:rPr>
              <a:t>Stall Current : 1 A</a:t>
            </a:r>
          </a:p>
          <a:p>
            <a:pPr indent="-323850">
              <a:buSzPct val="103419"/>
            </a:pPr>
            <a:r>
              <a:rPr lang="en-US" sz="1200">
                <a:latin typeface="Times New Roman" panose="02020603050405020304" pitchFamily="18" charset="0"/>
                <a:cs typeface="Times New Roman" panose="02020603050405020304" pitchFamily="18" charset="0"/>
              </a:rPr>
              <a:t>Gear Material : Full Metal   </a:t>
            </a:r>
            <a:endParaRPr lang="en-US" sz="1200" b="1">
              <a:latin typeface="Times New Roman" panose="02020603050405020304" pitchFamily="18" charset="0"/>
              <a:cs typeface="Times New Roman" panose="02020603050405020304" pitchFamily="18" charset="0"/>
            </a:endParaRPr>
          </a:p>
          <a:p>
            <a:pPr indent="-323850">
              <a:buSzPct val="103419"/>
            </a:pPr>
            <a:endParaRPr lang="en-US" sz="1200">
              <a:latin typeface="Times New Roman" panose="02020603050405020304" pitchFamily="18" charset="0"/>
              <a:cs typeface="Times New Roman" panose="02020603050405020304" pitchFamily="18" charset="0"/>
            </a:endParaRPr>
          </a:p>
          <a:p>
            <a:pPr marL="133350" indent="0">
              <a:buSzPct val="103419"/>
              <a:buNone/>
            </a:pPr>
            <a:endParaRPr lang="en-US" sz="1200">
              <a:latin typeface="Times New Roman" panose="02020603050405020304" pitchFamily="18" charset="0"/>
              <a:cs typeface="Times New Roman" panose="02020603050405020304" pitchFamily="18" charset="0"/>
            </a:endParaRPr>
          </a:p>
          <a:p>
            <a:pPr marL="0" lvl="0" indent="0" algn="l" rtl="0">
              <a:lnSpc>
                <a:spcPct val="60000"/>
              </a:lnSpc>
              <a:spcBef>
                <a:spcPts val="1200"/>
              </a:spcBef>
              <a:spcAft>
                <a:spcPts val="0"/>
              </a:spcAft>
              <a:buNone/>
            </a:pPr>
            <a:r>
              <a:rPr lang="en-US" sz="1200" b="1">
                <a:latin typeface="Times New Roman" panose="02020603050405020304" pitchFamily="18" charset="0"/>
                <a:cs typeface="Times New Roman" panose="02020603050405020304" pitchFamily="18" charset="0"/>
              </a:rPr>
              <a:t>Link to Data sheet:</a:t>
            </a:r>
          </a:p>
          <a:p>
            <a:pPr marL="0" lvl="0" indent="0" algn="l" rtl="0">
              <a:lnSpc>
                <a:spcPct val="60000"/>
              </a:lnSpc>
              <a:spcBef>
                <a:spcPts val="1200"/>
              </a:spcBef>
              <a:spcAft>
                <a:spcPts val="0"/>
              </a:spcAft>
              <a:buNone/>
            </a:pPr>
            <a:r>
              <a:rPr lang="en-US" sz="1200" u="sng">
                <a:solidFill>
                  <a:schemeClr val="hlink"/>
                </a:solidFill>
                <a:latin typeface="Times New Roman" panose="02020603050405020304" pitchFamily="18" charset="0"/>
                <a:ea typeface="Arial"/>
                <a:cs typeface="Times New Roman" panose="02020603050405020304" pitchFamily="18" charset="0"/>
                <a:sym typeface="Arial"/>
                <a:hlinkClick r:id="rId3">
                  <a:extLst>
                    <a:ext uri="{A12FA001-AC4F-418D-AE19-62706E023703}">
                      <ahyp:hlinkClr xmlns:ahyp="http://schemas.microsoft.com/office/drawing/2018/hyperlinkcolor" val="tx"/>
                    </a:ext>
                  </a:extLst>
                </a:hlinkClick>
              </a:rPr>
              <a:t>https://www.handsontec.com/dataspecs/GA12-N20.pdf</a:t>
            </a:r>
            <a:endParaRPr lang="en-US" sz="1200" u="sng">
              <a:solidFill>
                <a:schemeClr val="hlink"/>
              </a:solidFill>
              <a:latin typeface="Times New Roman" panose="02020603050405020304" pitchFamily="18" charset="0"/>
              <a:ea typeface="Arial"/>
              <a:cs typeface="Times New Roman" panose="02020603050405020304" pitchFamily="18" charset="0"/>
              <a:sym typeface="Arial"/>
            </a:endParaRPr>
          </a:p>
          <a:p>
            <a:pPr marL="0" indent="0">
              <a:spcBef>
                <a:spcPts val="1200"/>
              </a:spcBef>
              <a:buNone/>
            </a:pPr>
            <a:r>
              <a:rPr lang="en-US" sz="1200" b="1">
                <a:latin typeface="Times New Roman" panose="02020603050405020304" pitchFamily="18" charset="0"/>
                <a:cs typeface="Times New Roman" panose="02020603050405020304" pitchFamily="18" charset="0"/>
              </a:rPr>
              <a:t> </a:t>
            </a:r>
            <a:r>
              <a:rPr lang="en-US" sz="1200">
                <a:latin typeface="Times New Roman" panose="02020603050405020304" pitchFamily="18" charset="0"/>
                <a:cs typeface="Times New Roman" panose="02020603050405020304" pitchFamily="18" charset="0"/>
              </a:rPr>
              <a:t>                                                                                                                           </a:t>
            </a:r>
          </a:p>
          <a:p>
            <a:pPr marL="0" indent="0">
              <a:spcBef>
                <a:spcPts val="1200"/>
              </a:spcBef>
              <a:spcAft>
                <a:spcPts val="1200"/>
              </a:spcAft>
              <a:buNone/>
            </a:pPr>
            <a:r>
              <a:rPr lang="en-US" sz="1200">
                <a:latin typeface="Times New Roman" panose="02020603050405020304" pitchFamily="18" charset="0"/>
                <a:cs typeface="Times New Roman" panose="02020603050405020304" pitchFamily="18" charset="0"/>
              </a:rPr>
              <a:t>                                                                                                                                                   </a:t>
            </a:r>
          </a:p>
        </p:txBody>
      </p:sp>
      <p:pic>
        <p:nvPicPr>
          <p:cNvPr id="317" name="Google Shape;317;p47"/>
          <p:cNvPicPr preferRelativeResize="0"/>
          <p:nvPr/>
        </p:nvPicPr>
        <p:blipFill>
          <a:blip r:embed="rId4">
            <a:alphaModFix/>
          </a:blip>
          <a:stretch>
            <a:fillRect/>
          </a:stretch>
        </p:blipFill>
        <p:spPr>
          <a:xfrm>
            <a:off x="6788705" y="2825332"/>
            <a:ext cx="1541550" cy="1177902"/>
          </a:xfrm>
          <a:prstGeom prst="rect">
            <a:avLst/>
          </a:prstGeom>
          <a:noFill/>
          <a:ln>
            <a:noFill/>
          </a:ln>
        </p:spPr>
      </p:pic>
      <p:pic>
        <p:nvPicPr>
          <p:cNvPr id="318" name="Google Shape;318;p47"/>
          <p:cNvPicPr preferRelativeResize="0"/>
          <p:nvPr/>
        </p:nvPicPr>
        <p:blipFill>
          <a:blip r:embed="rId5">
            <a:alphaModFix/>
          </a:blip>
          <a:stretch>
            <a:fillRect/>
          </a:stretch>
        </p:blipFill>
        <p:spPr>
          <a:xfrm>
            <a:off x="4324749" y="402096"/>
            <a:ext cx="4008968" cy="1297775"/>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p48"/>
          <p:cNvSpPr txBox="1">
            <a:spLocks noGrp="1"/>
          </p:cNvSpPr>
          <p:nvPr>
            <p:ph type="title"/>
          </p:nvPr>
        </p:nvSpPr>
        <p:spPr>
          <a:xfrm>
            <a:off x="729450" y="161879"/>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b="1" u="sng">
                <a:latin typeface="Times New Roman" panose="02020603050405020304" pitchFamily="18" charset="0"/>
                <a:cs typeface="Times New Roman" panose="02020603050405020304" pitchFamily="18" charset="0"/>
              </a:rPr>
              <a:t>L293D Motor Driver</a:t>
            </a:r>
          </a:p>
        </p:txBody>
      </p:sp>
      <p:sp>
        <p:nvSpPr>
          <p:cNvPr id="324" name="Google Shape;324;p48"/>
          <p:cNvSpPr txBox="1">
            <a:spLocks noGrp="1"/>
          </p:cNvSpPr>
          <p:nvPr>
            <p:ph type="body" idx="1"/>
          </p:nvPr>
        </p:nvSpPr>
        <p:spPr>
          <a:xfrm>
            <a:off x="557311" y="815962"/>
            <a:ext cx="7688700" cy="3904661"/>
          </a:xfrm>
          <a:prstGeom prst="rect">
            <a:avLst/>
          </a:prstGeom>
        </p:spPr>
        <p:txBody>
          <a:bodyPr spcFirstLastPara="1" wrap="square" lIns="91425" tIns="91425" rIns="91425" bIns="91425" anchor="t" anchorCtr="0">
            <a:noAutofit/>
          </a:bodyPr>
          <a:lstStyle/>
          <a:p>
            <a:pPr marL="0" indent="0">
              <a:lnSpc>
                <a:spcPct val="150000"/>
              </a:lnSpc>
              <a:buNone/>
            </a:pPr>
            <a:r>
              <a:rPr lang="en" sz="1200">
                <a:latin typeface="Times New Roman" panose="02020603050405020304" pitchFamily="18" charset="0"/>
                <a:cs typeface="Times New Roman" panose="02020603050405020304" pitchFamily="18" charset="0"/>
              </a:rPr>
              <a:t> </a:t>
            </a:r>
            <a:r>
              <a:rPr lang="en" sz="1200" b="1">
                <a:latin typeface="Times New Roman" panose="02020603050405020304" pitchFamily="18" charset="0"/>
                <a:cs typeface="Times New Roman" panose="02020603050405020304" pitchFamily="18" charset="0"/>
              </a:rPr>
              <a:t>Specifications:  </a:t>
            </a:r>
          </a:p>
          <a:p>
            <a:pPr marL="457200" lvl="0" indent="-304800" algn="l" rtl="0">
              <a:lnSpc>
                <a:spcPct val="150000"/>
              </a:lnSpc>
              <a:spcBef>
                <a:spcPts val="1200"/>
              </a:spcBef>
              <a:spcAft>
                <a:spcPts val="0"/>
              </a:spcAft>
              <a:buSzPct val="100000"/>
              <a:buChar char="●"/>
            </a:pPr>
            <a:r>
              <a:rPr lang="en-US" sz="1200">
                <a:latin typeface="Times New Roman" panose="02020603050405020304" pitchFamily="18" charset="0"/>
                <a:cs typeface="Times New Roman" panose="02020603050405020304" pitchFamily="18" charset="0"/>
              </a:rPr>
              <a:t>Type: Half Bridge</a:t>
            </a:r>
          </a:p>
          <a:p>
            <a:pPr marL="457200" lvl="0" indent="-304800" algn="l" rtl="0">
              <a:lnSpc>
                <a:spcPct val="150000"/>
              </a:lnSpc>
              <a:spcBef>
                <a:spcPts val="0"/>
              </a:spcBef>
              <a:spcAft>
                <a:spcPts val="0"/>
              </a:spcAft>
              <a:buSzPct val="100000"/>
              <a:buChar char="●"/>
            </a:pPr>
            <a:r>
              <a:rPr lang="en-US" sz="1200">
                <a:latin typeface="Times New Roman" panose="02020603050405020304" pitchFamily="18" charset="0"/>
                <a:cs typeface="Times New Roman" panose="02020603050405020304" pitchFamily="18" charset="0"/>
              </a:rPr>
              <a:t>Operating Supply Voltage: 4.5 V to 36 V</a:t>
            </a:r>
          </a:p>
          <a:p>
            <a:pPr marL="457200" lvl="0" indent="-304800" algn="l" rtl="0">
              <a:lnSpc>
                <a:spcPct val="150000"/>
              </a:lnSpc>
              <a:spcBef>
                <a:spcPts val="0"/>
              </a:spcBef>
              <a:spcAft>
                <a:spcPts val="0"/>
              </a:spcAft>
              <a:buSzPct val="100000"/>
              <a:buChar char="●"/>
            </a:pPr>
            <a:r>
              <a:rPr lang="en-US" sz="1200">
                <a:latin typeface="Times New Roman" panose="02020603050405020304" pitchFamily="18" charset="0"/>
                <a:cs typeface="Times New Roman" panose="02020603050405020304" pitchFamily="18" charset="0"/>
              </a:rPr>
              <a:t>Output Current :600 mA</a:t>
            </a:r>
          </a:p>
          <a:p>
            <a:pPr marL="457200" lvl="0" indent="-304800" algn="l" rtl="0">
              <a:lnSpc>
                <a:spcPct val="150000"/>
              </a:lnSpc>
              <a:spcBef>
                <a:spcPts val="0"/>
              </a:spcBef>
              <a:spcAft>
                <a:spcPts val="0"/>
              </a:spcAft>
              <a:buSzPct val="100000"/>
              <a:buChar char="●"/>
            </a:pPr>
            <a:r>
              <a:rPr lang="en-US" sz="1200">
                <a:latin typeface="Times New Roman" panose="02020603050405020304" pitchFamily="18" charset="0"/>
                <a:cs typeface="Times New Roman" panose="02020603050405020304" pitchFamily="18" charset="0"/>
              </a:rPr>
              <a:t>Operating Supply Current: 2 mA</a:t>
            </a:r>
          </a:p>
          <a:p>
            <a:pPr marL="457200" lvl="0" indent="-304800" algn="l" rtl="0">
              <a:lnSpc>
                <a:spcPct val="150000"/>
              </a:lnSpc>
              <a:spcBef>
                <a:spcPts val="0"/>
              </a:spcBef>
              <a:spcAft>
                <a:spcPts val="0"/>
              </a:spcAft>
              <a:buSzPct val="100000"/>
              <a:buChar char="●"/>
            </a:pPr>
            <a:r>
              <a:rPr lang="en-US" sz="1200">
                <a:latin typeface="Times New Roman" panose="02020603050405020304" pitchFamily="18" charset="0"/>
                <a:cs typeface="Times New Roman" panose="02020603050405020304" pitchFamily="18" charset="0"/>
              </a:rPr>
              <a:t>Minimum Operating Temperature: - 40 C</a:t>
            </a:r>
          </a:p>
          <a:p>
            <a:pPr marL="457200" lvl="0" indent="-304800" algn="l" rtl="0">
              <a:lnSpc>
                <a:spcPct val="150000"/>
              </a:lnSpc>
              <a:spcBef>
                <a:spcPts val="0"/>
              </a:spcBef>
              <a:spcAft>
                <a:spcPts val="0"/>
              </a:spcAft>
              <a:buSzPct val="100000"/>
              <a:buChar char="●"/>
            </a:pPr>
            <a:r>
              <a:rPr lang="en-US" sz="1200">
                <a:latin typeface="Times New Roman" panose="02020603050405020304" pitchFamily="18" charset="0"/>
                <a:cs typeface="Times New Roman" panose="02020603050405020304" pitchFamily="18" charset="0"/>
              </a:rPr>
              <a:t>Maximum Operating Temperature: + 150 C</a:t>
            </a:r>
          </a:p>
          <a:p>
            <a:pPr marL="457200" lvl="0" indent="-304800" algn="l" rtl="0">
              <a:lnSpc>
                <a:spcPct val="150000"/>
              </a:lnSpc>
              <a:spcBef>
                <a:spcPts val="0"/>
              </a:spcBef>
              <a:spcAft>
                <a:spcPts val="0"/>
              </a:spcAft>
              <a:buSzPct val="100000"/>
              <a:buChar char="●"/>
            </a:pPr>
            <a:r>
              <a:rPr lang="en-US" sz="1200">
                <a:latin typeface="Times New Roman" panose="02020603050405020304" pitchFamily="18" charset="0"/>
                <a:cs typeface="Times New Roman" panose="02020603050405020304" pitchFamily="18" charset="0"/>
              </a:rPr>
              <a:t>Unit Weight: 270 mg</a:t>
            </a:r>
          </a:p>
          <a:p>
            <a:pPr marL="457200" lvl="0" indent="-304800" algn="l" rtl="0">
              <a:lnSpc>
                <a:spcPct val="150000"/>
              </a:lnSpc>
              <a:spcBef>
                <a:spcPts val="0"/>
              </a:spcBef>
              <a:spcAft>
                <a:spcPts val="0"/>
              </a:spcAft>
              <a:buSzPct val="100000"/>
              <a:buChar char="●"/>
            </a:pPr>
            <a:r>
              <a:rPr lang="en-US" sz="1200">
                <a:latin typeface="Times New Roman" panose="02020603050405020304" pitchFamily="18" charset="0"/>
                <a:cs typeface="Times New Roman" panose="02020603050405020304" pitchFamily="18" charset="0"/>
              </a:rPr>
              <a:t>Number of Outputs: 2 Output</a:t>
            </a:r>
          </a:p>
          <a:p>
            <a:pPr marL="152400" indent="0">
              <a:lnSpc>
                <a:spcPct val="150000"/>
              </a:lnSpc>
              <a:buSzPct val="100000"/>
              <a:buNone/>
            </a:pPr>
            <a:endParaRPr lang="en-US" sz="1200">
              <a:latin typeface="Times New Roman" panose="02020603050405020304" pitchFamily="18" charset="0"/>
              <a:cs typeface="Times New Roman" panose="02020603050405020304" pitchFamily="18" charset="0"/>
            </a:endParaRPr>
          </a:p>
          <a:p>
            <a:pPr marL="0" lvl="0" indent="0" algn="l" rtl="0">
              <a:lnSpc>
                <a:spcPct val="150000"/>
              </a:lnSpc>
              <a:spcBef>
                <a:spcPts val="1200"/>
              </a:spcBef>
              <a:spcAft>
                <a:spcPts val="0"/>
              </a:spcAft>
              <a:buNone/>
            </a:pPr>
            <a:r>
              <a:rPr lang="en-US" sz="1200" b="1">
                <a:latin typeface="Times New Roman" panose="02020603050405020304" pitchFamily="18" charset="0"/>
                <a:cs typeface="Times New Roman" panose="02020603050405020304" pitchFamily="18" charset="0"/>
              </a:rPr>
              <a:t>Link to the Data sheet:</a:t>
            </a:r>
          </a:p>
          <a:p>
            <a:pPr marL="0" lvl="0" indent="0" algn="l" rtl="0">
              <a:lnSpc>
                <a:spcPct val="150000"/>
              </a:lnSpc>
              <a:spcBef>
                <a:spcPts val="1200"/>
              </a:spcBef>
              <a:spcAft>
                <a:spcPts val="0"/>
              </a:spcAft>
              <a:buNone/>
            </a:pPr>
            <a:r>
              <a:rPr lang="en" sz="1200" u="sng">
                <a:solidFill>
                  <a:schemeClr val="hlink"/>
                </a:solidFill>
                <a:latin typeface="Times New Roman" panose="02020603050405020304" pitchFamily="18" charset="0"/>
                <a:ea typeface="Arial"/>
                <a:cs typeface="Times New Roman" panose="02020603050405020304" pitchFamily="18" charset="0"/>
                <a:sym typeface="Arial"/>
                <a:hlinkClick r:id="rId3">
                  <a:extLst>
                    <a:ext uri="{A12FA001-AC4F-418D-AE19-62706E023703}">
                      <ahyp:hlinkClr xmlns:ahyp="http://schemas.microsoft.com/office/drawing/2018/hyperlinkcolor" val="tx"/>
                    </a:ext>
                  </a:extLst>
                </a:hlinkClick>
              </a:rPr>
              <a:t>https://cdn-shop.adafruit.com/datasheets/l293d.pdf</a:t>
            </a:r>
            <a:endParaRPr lang="en-US" sz="1200" b="1">
              <a:solidFill>
                <a:schemeClr val="hlink"/>
              </a:solidFill>
              <a:latin typeface="Times New Roman" panose="02020603050405020304" pitchFamily="18" charset="0"/>
              <a:cs typeface="Times New Roman" panose="02020603050405020304" pitchFamily="18" charset="0"/>
            </a:endParaRPr>
          </a:p>
          <a:p>
            <a:pPr marL="457200" lvl="0" indent="0" algn="l" rtl="0">
              <a:lnSpc>
                <a:spcPct val="150000"/>
              </a:lnSpc>
              <a:spcBef>
                <a:spcPts val="1200"/>
              </a:spcBef>
              <a:spcAft>
                <a:spcPts val="1200"/>
              </a:spcAft>
              <a:buNone/>
            </a:pPr>
            <a:endParaRPr sz="1200" b="1">
              <a:latin typeface="Times New Roman" panose="02020603050405020304" pitchFamily="18" charset="0"/>
              <a:cs typeface="Times New Roman" panose="02020603050405020304" pitchFamily="18" charset="0"/>
            </a:endParaRPr>
          </a:p>
        </p:txBody>
      </p:sp>
      <p:pic>
        <p:nvPicPr>
          <p:cNvPr id="325" name="Google Shape;325;p48"/>
          <p:cNvPicPr preferRelativeResize="0"/>
          <p:nvPr/>
        </p:nvPicPr>
        <p:blipFill>
          <a:blip r:embed="rId4">
            <a:alphaModFix/>
          </a:blip>
          <a:stretch>
            <a:fillRect/>
          </a:stretch>
        </p:blipFill>
        <p:spPr>
          <a:xfrm>
            <a:off x="6478774" y="2574349"/>
            <a:ext cx="1677725" cy="1651150"/>
          </a:xfrm>
          <a:prstGeom prst="rect">
            <a:avLst/>
          </a:prstGeom>
          <a:noFill/>
          <a:ln>
            <a:noFill/>
          </a:ln>
        </p:spPr>
      </p:pic>
      <p:pic>
        <p:nvPicPr>
          <p:cNvPr id="326" name="Google Shape;326;p48"/>
          <p:cNvPicPr preferRelativeResize="0"/>
          <p:nvPr/>
        </p:nvPicPr>
        <p:blipFill>
          <a:blip r:embed="rId5">
            <a:alphaModFix/>
          </a:blip>
          <a:stretch>
            <a:fillRect/>
          </a:stretch>
        </p:blipFill>
        <p:spPr>
          <a:xfrm>
            <a:off x="6423666" y="502086"/>
            <a:ext cx="1797150" cy="192600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51"/>
          <p:cNvSpPr txBox="1">
            <a:spLocks noGrp="1"/>
          </p:cNvSpPr>
          <p:nvPr>
            <p:ph type="title"/>
          </p:nvPr>
        </p:nvSpPr>
        <p:spPr>
          <a:xfrm>
            <a:off x="727650" y="638075"/>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u="sng"/>
              <a:t>Weight Sensor / HX711 Module</a:t>
            </a:r>
            <a:endParaRPr lang="en-US" b="1" u="sng">
              <a:cs typeface="Calibri Light"/>
            </a:endParaRPr>
          </a:p>
        </p:txBody>
      </p:sp>
      <p:sp>
        <p:nvSpPr>
          <p:cNvPr id="348" name="Google Shape;348;p51"/>
          <p:cNvSpPr txBox="1">
            <a:spLocks noGrp="1"/>
          </p:cNvSpPr>
          <p:nvPr>
            <p:ph type="body" idx="1"/>
          </p:nvPr>
        </p:nvSpPr>
        <p:spPr>
          <a:xfrm>
            <a:off x="809550" y="1361125"/>
            <a:ext cx="7606800" cy="31149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US" sz="1200">
                <a:latin typeface="Times New Roman" panose="02020603050405020304" pitchFamily="18" charset="0"/>
                <a:ea typeface="Lato Black"/>
                <a:cs typeface="Times New Roman" panose="02020603050405020304" pitchFamily="18" charset="0"/>
                <a:sym typeface="Lato Black"/>
              </a:rPr>
              <a:t>Specifications :</a:t>
            </a:r>
          </a:p>
          <a:p>
            <a:pPr marL="0" lvl="0" indent="0" algn="l" rtl="0">
              <a:spcBef>
                <a:spcPts val="1200"/>
              </a:spcBef>
              <a:spcAft>
                <a:spcPts val="0"/>
              </a:spcAft>
              <a:buNone/>
            </a:pPr>
            <a:endParaRPr lang="en-US" sz="1200" b="1">
              <a:latin typeface="Times New Roman" panose="02020603050405020304" pitchFamily="18" charset="0"/>
              <a:cs typeface="Times New Roman" panose="02020603050405020304" pitchFamily="18" charset="0"/>
            </a:endParaRPr>
          </a:p>
          <a:p>
            <a:pPr marL="457200" lvl="0" indent="-304800" algn="l" rtl="0">
              <a:lnSpc>
                <a:spcPct val="100000"/>
              </a:lnSpc>
              <a:spcBef>
                <a:spcPts val="1200"/>
              </a:spcBef>
              <a:spcAft>
                <a:spcPts val="0"/>
              </a:spcAft>
              <a:buSzPct val="100000"/>
              <a:buChar char="●"/>
            </a:pPr>
            <a:r>
              <a:rPr lang="en-US" sz="1200">
                <a:latin typeface="Times New Roman" panose="02020603050405020304" pitchFamily="18" charset="0"/>
                <a:cs typeface="Times New Roman" panose="02020603050405020304" pitchFamily="18" charset="0"/>
              </a:rPr>
              <a:t>Maximum current: &lt;1.5 mA</a:t>
            </a:r>
          </a:p>
          <a:p>
            <a:pPr marL="457200" lvl="0" indent="-304800" algn="l" rtl="0">
              <a:lnSpc>
                <a:spcPct val="100000"/>
              </a:lnSpc>
              <a:spcBef>
                <a:spcPts val="1200"/>
              </a:spcBef>
              <a:spcAft>
                <a:spcPts val="0"/>
              </a:spcAft>
              <a:buSzPct val="100000"/>
              <a:buChar char="●"/>
            </a:pPr>
            <a:r>
              <a:rPr lang="en-US" sz="1200">
                <a:latin typeface="Times New Roman" panose="02020603050405020304" pitchFamily="18" charset="0"/>
                <a:cs typeface="Times New Roman" panose="02020603050405020304" pitchFamily="18" charset="0"/>
              </a:rPr>
              <a:t>Operation supply Voltage range: 2.7 ~ 5.5V</a:t>
            </a:r>
          </a:p>
          <a:p>
            <a:pPr marL="457200" lvl="0" indent="-304800" algn="l" rtl="0">
              <a:lnSpc>
                <a:spcPct val="100000"/>
              </a:lnSpc>
              <a:spcBef>
                <a:spcPts val="1200"/>
              </a:spcBef>
              <a:spcAft>
                <a:spcPts val="0"/>
              </a:spcAft>
              <a:buSzPct val="100000"/>
              <a:buChar char="●"/>
            </a:pPr>
            <a:r>
              <a:rPr lang="en-US" sz="1200">
                <a:latin typeface="Times New Roman" panose="02020603050405020304" pitchFamily="18" charset="0"/>
                <a:cs typeface="Times New Roman" panose="02020603050405020304" pitchFamily="18" charset="0"/>
              </a:rPr>
              <a:t>Operation temperature Range: -40~+85</a:t>
            </a:r>
          </a:p>
          <a:p>
            <a:pPr marL="457200" lvl="0" indent="-304800" algn="l" rtl="0">
              <a:lnSpc>
                <a:spcPct val="100000"/>
              </a:lnSpc>
              <a:spcBef>
                <a:spcPts val="1200"/>
              </a:spcBef>
              <a:spcAft>
                <a:spcPts val="0"/>
              </a:spcAft>
              <a:buSzPct val="100000"/>
              <a:buChar char="●"/>
            </a:pPr>
            <a:r>
              <a:rPr lang="en-US" sz="1200">
                <a:latin typeface="Times New Roman" panose="02020603050405020304" pitchFamily="18" charset="0"/>
                <a:cs typeface="Times New Roman" panose="02020603050405020304" pitchFamily="18" charset="0"/>
              </a:rPr>
              <a:t>Weight: 5g</a:t>
            </a:r>
          </a:p>
          <a:p>
            <a:pPr marL="0" lvl="0" indent="0" algn="l" rtl="0">
              <a:spcBef>
                <a:spcPts val="1200"/>
              </a:spcBef>
              <a:spcAft>
                <a:spcPts val="0"/>
              </a:spcAft>
              <a:buNone/>
            </a:pPr>
            <a:endParaRPr lang="en-US" sz="1200">
              <a:latin typeface="Times New Roman" panose="02020603050405020304" pitchFamily="18" charset="0"/>
              <a:cs typeface="Times New Roman" panose="02020603050405020304" pitchFamily="18" charset="0"/>
            </a:endParaRPr>
          </a:p>
          <a:p>
            <a:pPr marL="0" lvl="0" indent="0" algn="l" rtl="0">
              <a:spcBef>
                <a:spcPts val="1200"/>
              </a:spcBef>
              <a:spcAft>
                <a:spcPts val="0"/>
              </a:spcAft>
              <a:buNone/>
            </a:pPr>
            <a:r>
              <a:rPr lang="en-US" sz="1200" b="1">
                <a:solidFill>
                  <a:srgbClr val="000000"/>
                </a:solidFill>
                <a:latin typeface="Times New Roman" panose="02020603050405020304" pitchFamily="18" charset="0"/>
                <a:ea typeface="Arial"/>
                <a:cs typeface="Times New Roman" panose="02020603050405020304" pitchFamily="18" charset="0"/>
                <a:sym typeface="Arial"/>
              </a:rPr>
              <a:t>Link to refer Speciation Data Sheet:</a:t>
            </a:r>
          </a:p>
          <a:p>
            <a:pPr marL="0" lvl="0" indent="0" algn="l" rtl="0">
              <a:spcBef>
                <a:spcPts val="1200"/>
              </a:spcBef>
              <a:spcAft>
                <a:spcPts val="0"/>
              </a:spcAft>
              <a:buNone/>
            </a:pPr>
            <a:r>
              <a:rPr lang="en-US" sz="1200" u="sng">
                <a:solidFill>
                  <a:schemeClr val="hlink"/>
                </a:solidFill>
                <a:latin typeface="Times New Roman" panose="02020603050405020304" pitchFamily="18" charset="0"/>
                <a:ea typeface="Arial"/>
                <a:cs typeface="Times New Roman" panose="02020603050405020304" pitchFamily="18" charset="0"/>
                <a:sym typeface="Arial"/>
                <a:hlinkClick r:id="rId3">
                  <a:extLst>
                    <a:ext uri="{A12FA001-AC4F-418D-AE19-62706E023703}">
                      <ahyp:hlinkClr xmlns:ahyp="http://schemas.microsoft.com/office/drawing/2018/hyperlinkcolor" val="tx"/>
                    </a:ext>
                  </a:extLst>
                </a:hlinkClick>
              </a:rPr>
              <a:t>https://cdn.sparkfun.com/datasheets/Sensors/ForceFlex/hx711_english.pdf</a:t>
            </a:r>
            <a:endParaRPr lang="en-US" sz="1200">
              <a:solidFill>
                <a:schemeClr val="hlink"/>
              </a:solidFill>
              <a:latin typeface="Times New Roman" panose="02020603050405020304" pitchFamily="18" charset="0"/>
              <a:cs typeface="Times New Roman" panose="02020603050405020304" pitchFamily="18" charset="0"/>
            </a:endParaRPr>
          </a:p>
          <a:p>
            <a:pPr marL="0" lvl="0" indent="0" algn="l" rtl="0">
              <a:spcBef>
                <a:spcPts val="1200"/>
              </a:spcBef>
              <a:spcAft>
                <a:spcPts val="1200"/>
              </a:spcAft>
              <a:buNone/>
            </a:pPr>
            <a:endParaRPr lang="en-US" sz="1200">
              <a:latin typeface="Times New Roman" panose="02020603050405020304" pitchFamily="18" charset="0"/>
              <a:cs typeface="Times New Roman" panose="02020603050405020304" pitchFamily="18" charset="0"/>
            </a:endParaRPr>
          </a:p>
        </p:txBody>
      </p:sp>
      <p:pic>
        <p:nvPicPr>
          <p:cNvPr id="349" name="Google Shape;349;p51"/>
          <p:cNvPicPr preferRelativeResize="0"/>
          <p:nvPr/>
        </p:nvPicPr>
        <p:blipFill>
          <a:blip r:embed="rId4">
            <a:alphaModFix/>
          </a:blip>
          <a:stretch>
            <a:fillRect/>
          </a:stretch>
        </p:blipFill>
        <p:spPr>
          <a:xfrm>
            <a:off x="6486525" y="1439650"/>
            <a:ext cx="1914525" cy="1596725"/>
          </a:xfrm>
          <a:prstGeom prst="rect">
            <a:avLst/>
          </a:prstGeom>
          <a:noFill/>
          <a:ln>
            <a:noFill/>
          </a:ln>
        </p:spPr>
      </p:pic>
      <p:pic>
        <p:nvPicPr>
          <p:cNvPr id="350" name="Google Shape;350;p51"/>
          <p:cNvPicPr preferRelativeResize="0"/>
          <p:nvPr/>
        </p:nvPicPr>
        <p:blipFill>
          <a:blip r:embed="rId5">
            <a:alphaModFix/>
          </a:blip>
          <a:stretch>
            <a:fillRect/>
          </a:stretch>
        </p:blipFill>
        <p:spPr>
          <a:xfrm>
            <a:off x="4572000" y="1504932"/>
            <a:ext cx="1914525" cy="1466155"/>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5" name="Google Shape;355;p52"/>
          <p:cNvSpPr txBox="1">
            <a:spLocks noGrp="1"/>
          </p:cNvSpPr>
          <p:nvPr>
            <p:ph type="title"/>
          </p:nvPr>
        </p:nvSpPr>
        <p:spPr>
          <a:xfrm>
            <a:off x="729450" y="253785"/>
            <a:ext cx="35109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b="1" u="sng"/>
              <a:t>Load Cell /YZC-131A</a:t>
            </a:r>
          </a:p>
        </p:txBody>
      </p:sp>
      <p:sp>
        <p:nvSpPr>
          <p:cNvPr id="356" name="Google Shape;356;p52"/>
          <p:cNvSpPr txBox="1">
            <a:spLocks noGrp="1"/>
          </p:cNvSpPr>
          <p:nvPr>
            <p:ph type="body" idx="1"/>
          </p:nvPr>
        </p:nvSpPr>
        <p:spPr>
          <a:xfrm>
            <a:off x="729450" y="893341"/>
            <a:ext cx="7688700" cy="3996374"/>
          </a:xfrm>
          <a:prstGeom prst="rect">
            <a:avLst/>
          </a:prstGeom>
        </p:spPr>
        <p:txBody>
          <a:bodyPr spcFirstLastPara="1" wrap="square" lIns="91425" tIns="91425" rIns="91425" bIns="91425" anchor="t" anchorCtr="0">
            <a:normAutofit lnSpcReduction="10000"/>
          </a:bodyPr>
          <a:lstStyle/>
          <a:p>
            <a:pPr marL="0" lvl="0" indent="0" algn="l" rtl="0">
              <a:lnSpc>
                <a:spcPct val="160000"/>
              </a:lnSpc>
              <a:spcBef>
                <a:spcPts val="0"/>
              </a:spcBef>
              <a:spcAft>
                <a:spcPts val="0"/>
              </a:spcAft>
              <a:buNone/>
            </a:pPr>
            <a:r>
              <a:rPr lang="en" sz="1200">
                <a:latin typeface="Times New Roman" panose="02020603050405020304" pitchFamily="18" charset="0"/>
                <a:cs typeface="Times New Roman" panose="02020603050405020304" pitchFamily="18" charset="0"/>
              </a:rPr>
              <a:t>Specifications :</a:t>
            </a:r>
            <a:endParaRPr sz="1200">
              <a:latin typeface="Times New Roman" panose="02020603050405020304" pitchFamily="18" charset="0"/>
              <a:cs typeface="Times New Roman" panose="02020603050405020304" pitchFamily="18" charset="0"/>
            </a:endParaRPr>
          </a:p>
          <a:p>
            <a:pPr marL="457200" lvl="0" indent="-311150" algn="l" rtl="0">
              <a:lnSpc>
                <a:spcPct val="160000"/>
              </a:lnSpc>
              <a:spcBef>
                <a:spcPts val="1200"/>
              </a:spcBef>
              <a:spcAft>
                <a:spcPts val="0"/>
              </a:spcAft>
              <a:buSzPts val="1300"/>
              <a:buChar char="●"/>
            </a:pPr>
            <a:r>
              <a:rPr lang="en-GB" sz="1200">
                <a:solidFill>
                  <a:srgbClr val="000000"/>
                </a:solidFill>
                <a:latin typeface="Times New Roman" panose="02020603050405020304" pitchFamily="18" charset="0"/>
                <a:cs typeface="Times New Roman" panose="02020603050405020304" pitchFamily="18" charset="0"/>
              </a:rPr>
              <a:t>Insulation Resistance: 2000M</a:t>
            </a:r>
            <a:r>
              <a:rPr lang="el-GR" sz="1200">
                <a:solidFill>
                  <a:srgbClr val="000000"/>
                </a:solidFill>
                <a:highlight>
                  <a:srgbClr val="FFFFFF"/>
                </a:highlight>
                <a:latin typeface="Times New Roman" panose="02020603050405020304" pitchFamily="18" charset="0"/>
                <a:cs typeface="Times New Roman" panose="02020603050405020304" pitchFamily="18" charset="0"/>
              </a:rPr>
              <a:t>Ω</a:t>
            </a:r>
          </a:p>
          <a:p>
            <a:pPr marL="457200" lvl="0" indent="-311150" algn="l" rtl="0">
              <a:lnSpc>
                <a:spcPct val="160000"/>
              </a:lnSpc>
              <a:spcBef>
                <a:spcPts val="0"/>
              </a:spcBef>
              <a:spcAft>
                <a:spcPts val="0"/>
              </a:spcAft>
              <a:buSzPts val="1300"/>
              <a:buChar char="●"/>
            </a:pPr>
            <a:r>
              <a:rPr lang="en-GB" sz="1200">
                <a:solidFill>
                  <a:srgbClr val="000000"/>
                </a:solidFill>
                <a:highlight>
                  <a:srgbClr val="FFFFFF"/>
                </a:highlight>
                <a:latin typeface="Times New Roman" panose="02020603050405020304" pitchFamily="18" charset="0"/>
                <a:cs typeface="Times New Roman" panose="02020603050405020304" pitchFamily="18" charset="0"/>
              </a:rPr>
              <a:t>Excitation Voltage: 5V</a:t>
            </a:r>
          </a:p>
          <a:p>
            <a:pPr marL="457200" lvl="0" indent="-311150" algn="l" rtl="0">
              <a:lnSpc>
                <a:spcPct val="160000"/>
              </a:lnSpc>
              <a:spcBef>
                <a:spcPts val="0"/>
              </a:spcBef>
              <a:spcAft>
                <a:spcPts val="0"/>
              </a:spcAft>
              <a:buSzPts val="1300"/>
              <a:buChar char="●"/>
            </a:pPr>
            <a:r>
              <a:rPr lang="en-GB" sz="1200">
                <a:solidFill>
                  <a:srgbClr val="000000"/>
                </a:solidFill>
                <a:latin typeface="Times New Roman" panose="02020603050405020304" pitchFamily="18" charset="0"/>
                <a:cs typeface="Times New Roman" panose="02020603050405020304" pitchFamily="18" charset="0"/>
              </a:rPr>
              <a:t>Recommended Operating Voltage: 5V</a:t>
            </a:r>
          </a:p>
          <a:p>
            <a:pPr marL="457200" lvl="0" indent="-311150" algn="l" rtl="0">
              <a:lnSpc>
                <a:spcPct val="160000"/>
              </a:lnSpc>
              <a:spcBef>
                <a:spcPts val="0"/>
              </a:spcBef>
              <a:spcAft>
                <a:spcPts val="0"/>
              </a:spcAft>
              <a:buSzPts val="1300"/>
              <a:buChar char="●"/>
            </a:pPr>
            <a:r>
              <a:rPr lang="en-GB" sz="1200">
                <a:solidFill>
                  <a:srgbClr val="222222"/>
                </a:solidFill>
                <a:highlight>
                  <a:srgbClr val="FFFFFF"/>
                </a:highlight>
                <a:latin typeface="Times New Roman" panose="02020603050405020304" pitchFamily="18" charset="0"/>
                <a:cs typeface="Times New Roman" panose="02020603050405020304" pitchFamily="18" charset="0"/>
              </a:rPr>
              <a:t>Maximum Operating Voltage: 10V</a:t>
            </a:r>
          </a:p>
          <a:p>
            <a:pPr marL="457200" lvl="0" indent="-311150" algn="l" rtl="0">
              <a:lnSpc>
                <a:spcPct val="160000"/>
              </a:lnSpc>
              <a:spcBef>
                <a:spcPts val="0"/>
              </a:spcBef>
              <a:spcAft>
                <a:spcPts val="0"/>
              </a:spcAft>
              <a:buSzPts val="1300"/>
              <a:buChar char="●"/>
            </a:pPr>
            <a:r>
              <a:rPr lang="en-GB" sz="1200">
                <a:solidFill>
                  <a:srgbClr val="000000"/>
                </a:solidFill>
                <a:latin typeface="Times New Roman" panose="02020603050405020304" pitchFamily="18" charset="0"/>
                <a:cs typeface="Times New Roman" panose="02020603050405020304" pitchFamily="18" charset="0"/>
              </a:rPr>
              <a:t>Material: </a:t>
            </a:r>
            <a:r>
              <a:rPr lang="en-GB" sz="1200" err="1">
                <a:solidFill>
                  <a:srgbClr val="000000"/>
                </a:solidFill>
                <a:latin typeface="Times New Roman" panose="02020603050405020304" pitchFamily="18" charset="0"/>
                <a:cs typeface="Times New Roman" panose="02020603050405020304" pitchFamily="18" charset="0"/>
              </a:rPr>
              <a:t>Aluminum</a:t>
            </a:r>
            <a:endParaRPr lang="en-GB" sz="1200">
              <a:solidFill>
                <a:srgbClr val="000000"/>
              </a:solidFill>
              <a:latin typeface="Times New Roman" panose="02020603050405020304" pitchFamily="18" charset="0"/>
              <a:cs typeface="Times New Roman" panose="02020603050405020304" pitchFamily="18" charset="0"/>
            </a:endParaRPr>
          </a:p>
          <a:p>
            <a:pPr marL="457200" lvl="0" indent="-311150" algn="l" rtl="0">
              <a:lnSpc>
                <a:spcPct val="160000"/>
              </a:lnSpc>
              <a:spcBef>
                <a:spcPts val="0"/>
              </a:spcBef>
              <a:spcAft>
                <a:spcPts val="0"/>
              </a:spcAft>
              <a:buSzPts val="1300"/>
              <a:buChar char="●"/>
            </a:pPr>
            <a:r>
              <a:rPr lang="en-GB" sz="1200">
                <a:solidFill>
                  <a:srgbClr val="000000"/>
                </a:solidFill>
                <a:latin typeface="Times New Roman" panose="02020603050405020304" pitchFamily="18" charset="0"/>
                <a:cs typeface="Times New Roman" panose="02020603050405020304" pitchFamily="18" charset="0"/>
              </a:rPr>
              <a:t>Rated Load: 1Kg, 2Kg, 3Kg, 5Kg</a:t>
            </a:r>
          </a:p>
          <a:p>
            <a:pPr marL="457200" lvl="0" indent="-311150" algn="l" rtl="0">
              <a:lnSpc>
                <a:spcPct val="160000"/>
              </a:lnSpc>
              <a:spcBef>
                <a:spcPts val="0"/>
              </a:spcBef>
              <a:spcAft>
                <a:spcPts val="0"/>
              </a:spcAft>
              <a:buSzPts val="1300"/>
              <a:buChar char="●"/>
            </a:pPr>
            <a:r>
              <a:rPr lang="en-GB" sz="1200">
                <a:solidFill>
                  <a:srgbClr val="000000"/>
                </a:solidFill>
                <a:latin typeface="Times New Roman" panose="02020603050405020304" pitchFamily="18" charset="0"/>
                <a:cs typeface="Times New Roman" panose="02020603050405020304" pitchFamily="18" charset="0"/>
              </a:rPr>
              <a:t>Input Impedance: 1000 ohm</a:t>
            </a:r>
          </a:p>
          <a:p>
            <a:pPr marL="457200" lvl="0" indent="-311150" algn="l" rtl="0">
              <a:lnSpc>
                <a:spcPct val="160000"/>
              </a:lnSpc>
              <a:spcBef>
                <a:spcPts val="0"/>
              </a:spcBef>
              <a:spcAft>
                <a:spcPts val="0"/>
              </a:spcAft>
              <a:buSzPts val="1300"/>
              <a:buChar char="●"/>
            </a:pPr>
            <a:r>
              <a:rPr lang="en-GB" sz="1200">
                <a:solidFill>
                  <a:srgbClr val="000000"/>
                </a:solidFill>
                <a:latin typeface="Times New Roman" panose="02020603050405020304" pitchFamily="18" charset="0"/>
                <a:cs typeface="Times New Roman" panose="02020603050405020304" pitchFamily="18" charset="0"/>
              </a:rPr>
              <a:t>Output Impedance: 1000 ohm</a:t>
            </a:r>
          </a:p>
          <a:p>
            <a:pPr marL="146050" indent="0">
              <a:lnSpc>
                <a:spcPct val="160000"/>
              </a:lnSpc>
              <a:buNone/>
            </a:pPr>
            <a:endParaRPr lang="en-GB" sz="1200">
              <a:solidFill>
                <a:srgbClr val="000000"/>
              </a:solidFill>
              <a:latin typeface="Times New Roman" panose="02020603050405020304" pitchFamily="18" charset="0"/>
              <a:ea typeface="Arial"/>
              <a:cs typeface="Times New Roman" panose="02020603050405020304" pitchFamily="18" charset="0"/>
            </a:endParaRPr>
          </a:p>
          <a:p>
            <a:pPr marL="0" lvl="0" indent="0" algn="l" rtl="0">
              <a:lnSpc>
                <a:spcPct val="160000"/>
              </a:lnSpc>
              <a:spcBef>
                <a:spcPts val="1200"/>
              </a:spcBef>
              <a:spcAft>
                <a:spcPts val="0"/>
              </a:spcAft>
              <a:buNone/>
            </a:pPr>
            <a:r>
              <a:rPr lang="en" sz="1200" b="1">
                <a:solidFill>
                  <a:srgbClr val="000000"/>
                </a:solidFill>
                <a:latin typeface="Times New Roman" panose="02020603050405020304" pitchFamily="18" charset="0"/>
                <a:ea typeface="Arial"/>
                <a:cs typeface="Times New Roman" panose="02020603050405020304" pitchFamily="18" charset="0"/>
                <a:sym typeface="Arial"/>
              </a:rPr>
              <a:t>Link to refer Speciation Data Sheet:</a:t>
            </a:r>
            <a:endParaRPr lang="en-US" sz="1200" b="1">
              <a:solidFill>
                <a:schemeClr val="hlink"/>
              </a:solidFill>
              <a:latin typeface="Times New Roman" panose="02020603050405020304" pitchFamily="18" charset="0"/>
              <a:ea typeface="Arial"/>
              <a:cs typeface="Times New Roman" panose="02020603050405020304" pitchFamily="18" charset="0"/>
            </a:endParaRPr>
          </a:p>
          <a:p>
            <a:pPr marL="0" lvl="0" indent="0" algn="l">
              <a:lnSpc>
                <a:spcPct val="160000"/>
              </a:lnSpc>
              <a:spcBef>
                <a:spcPts val="1200"/>
              </a:spcBef>
              <a:buNone/>
            </a:pPr>
            <a:r>
              <a:rPr lang="en" sz="1200" u="sng">
                <a:solidFill>
                  <a:schemeClr val="hlink"/>
                </a:solidFill>
                <a:latin typeface="Times New Roman" panose="02020603050405020304" pitchFamily="18" charset="0"/>
                <a:ea typeface="Arial"/>
                <a:cs typeface="Times New Roman" panose="02020603050405020304" pitchFamily="18" charset="0"/>
                <a:sym typeface="Arial"/>
                <a:hlinkClick r:id="rId3">
                  <a:extLst>
                    <a:ext uri="{A12FA001-AC4F-418D-AE19-62706E023703}">
                      <ahyp:hlinkClr xmlns:ahyp="http://schemas.microsoft.com/office/drawing/2018/hyperlinkcolor" val="tx"/>
                    </a:ext>
                  </a:extLst>
                </a:hlinkClick>
              </a:rPr>
              <a:t>https://www.electronicoscaldas.com/datasheet/YZC-131A.pdf</a:t>
            </a:r>
            <a:endParaRPr lang="en-US" sz="1200">
              <a:solidFill>
                <a:schemeClr val="hlink"/>
              </a:solidFill>
              <a:latin typeface="Times New Roman" panose="02020603050405020304" pitchFamily="18" charset="0"/>
              <a:cs typeface="Times New Roman" panose="02020603050405020304" pitchFamily="18" charset="0"/>
            </a:endParaRPr>
          </a:p>
        </p:txBody>
      </p:sp>
      <p:pic>
        <p:nvPicPr>
          <p:cNvPr id="357" name="Google Shape;357;p52"/>
          <p:cNvPicPr preferRelativeResize="0"/>
          <p:nvPr/>
        </p:nvPicPr>
        <p:blipFill>
          <a:blip r:embed="rId4">
            <a:alphaModFix/>
          </a:blip>
          <a:stretch>
            <a:fillRect/>
          </a:stretch>
        </p:blipFill>
        <p:spPr>
          <a:xfrm>
            <a:off x="5165750" y="1234265"/>
            <a:ext cx="3252400" cy="2674981"/>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BC0704-D57A-47A6-8818-4D29E5A95AB9}"/>
              </a:ext>
            </a:extLst>
          </p:cNvPr>
          <p:cNvSpPr>
            <a:spLocks noGrp="1"/>
          </p:cNvSpPr>
          <p:nvPr>
            <p:ph type="title"/>
          </p:nvPr>
        </p:nvSpPr>
        <p:spPr>
          <a:xfrm>
            <a:off x="729450" y="99909"/>
            <a:ext cx="899556" cy="356177"/>
          </a:xfrm>
        </p:spPr>
        <p:txBody>
          <a:bodyPr>
            <a:normAutofit fontScale="90000"/>
          </a:bodyPr>
          <a:lstStyle/>
          <a:p>
            <a:r>
              <a:rPr lang="en-US" sz="1400" b="1" u="sng">
                <a:latin typeface="Times New Roman"/>
                <a:cs typeface="Calibri Light"/>
              </a:rPr>
              <a:t>Buzzer</a:t>
            </a:r>
            <a:endParaRPr lang="en-US" sz="1400">
              <a:latin typeface="Times New Roman"/>
              <a:cs typeface="Times New Roman"/>
            </a:endParaRPr>
          </a:p>
        </p:txBody>
      </p:sp>
      <p:sp>
        <p:nvSpPr>
          <p:cNvPr id="3" name="Text Placeholder 2">
            <a:extLst>
              <a:ext uri="{FF2B5EF4-FFF2-40B4-BE49-F238E27FC236}">
                <a16:creationId xmlns:a16="http://schemas.microsoft.com/office/drawing/2014/main" id="{3B90B4B3-5B07-DE83-1899-C9F417F2DBAC}"/>
              </a:ext>
            </a:extLst>
          </p:cNvPr>
          <p:cNvSpPr>
            <a:spLocks noGrp="1"/>
          </p:cNvSpPr>
          <p:nvPr>
            <p:ph type="body" idx="1"/>
          </p:nvPr>
        </p:nvSpPr>
        <p:spPr>
          <a:xfrm>
            <a:off x="729450" y="536514"/>
            <a:ext cx="7688700" cy="4507077"/>
          </a:xfrm>
        </p:spPr>
        <p:txBody>
          <a:bodyPr>
            <a:normAutofit/>
          </a:bodyPr>
          <a:lstStyle/>
          <a:p>
            <a:pPr marL="146050" indent="0">
              <a:lnSpc>
                <a:spcPct val="150000"/>
              </a:lnSpc>
              <a:buNone/>
            </a:pPr>
            <a:r>
              <a:rPr lang="en-US" sz="1200" b="1">
                <a:latin typeface="Times New Roman" panose="02020603050405020304" pitchFamily="18" charset="0"/>
                <a:ea typeface="+mn-lt"/>
                <a:cs typeface="Times New Roman" panose="02020603050405020304" pitchFamily="18" charset="0"/>
              </a:rPr>
              <a:t>Specifications:</a:t>
            </a:r>
            <a:endParaRPr lang="en-US" sz="1200">
              <a:latin typeface="Times New Roman" panose="02020603050405020304" pitchFamily="18" charset="0"/>
              <a:ea typeface="+mn-lt"/>
              <a:cs typeface="Times New Roman" panose="02020603050405020304" pitchFamily="18" charset="0"/>
            </a:endParaRPr>
          </a:p>
          <a:p>
            <a:pPr marL="431800" indent="-285750">
              <a:lnSpc>
                <a:spcPct val="150000"/>
              </a:lnSpc>
            </a:pPr>
            <a:endParaRPr lang="en-US" sz="1200">
              <a:latin typeface="Times New Roman" panose="02020603050405020304" pitchFamily="18" charset="0"/>
              <a:ea typeface="+mn-lt"/>
              <a:cs typeface="Times New Roman" panose="02020603050405020304" pitchFamily="18" charset="0"/>
            </a:endParaRPr>
          </a:p>
          <a:p>
            <a:pPr marL="431800" indent="-285750">
              <a:lnSpc>
                <a:spcPct val="150000"/>
              </a:lnSpc>
            </a:pPr>
            <a:r>
              <a:rPr lang="en-US" sz="1200">
                <a:latin typeface="Times New Roman" panose="02020603050405020304" pitchFamily="18" charset="0"/>
                <a:ea typeface="+mn-lt"/>
                <a:cs typeface="Times New Roman" panose="02020603050405020304" pitchFamily="18" charset="0"/>
              </a:rPr>
              <a:t>Rated Voltage : 6V DC </a:t>
            </a:r>
          </a:p>
          <a:p>
            <a:pPr marL="431800" indent="-285750">
              <a:lnSpc>
                <a:spcPct val="150000"/>
              </a:lnSpc>
            </a:pPr>
            <a:r>
              <a:rPr lang="en-US" sz="1200">
                <a:latin typeface="Times New Roman" panose="02020603050405020304" pitchFamily="18" charset="0"/>
                <a:ea typeface="+mn-lt"/>
                <a:cs typeface="Times New Roman" panose="02020603050405020304" pitchFamily="18" charset="0"/>
              </a:rPr>
              <a:t>Operating Voltage : 4 to 8V DC </a:t>
            </a:r>
          </a:p>
          <a:p>
            <a:pPr marL="431800" indent="-285750">
              <a:lnSpc>
                <a:spcPct val="150000"/>
              </a:lnSpc>
            </a:pPr>
            <a:r>
              <a:rPr lang="en-US" sz="1200">
                <a:latin typeface="Times New Roman" panose="02020603050405020304" pitchFamily="18" charset="0"/>
                <a:ea typeface="+mn-lt"/>
                <a:cs typeface="Times New Roman" panose="02020603050405020304" pitchFamily="18" charset="0"/>
              </a:rPr>
              <a:t>Rated Current* : ≤30mA </a:t>
            </a:r>
          </a:p>
          <a:p>
            <a:pPr marL="431800" indent="-285750">
              <a:lnSpc>
                <a:spcPct val="150000"/>
              </a:lnSpc>
            </a:pPr>
            <a:r>
              <a:rPr lang="en-US" sz="1200">
                <a:latin typeface="Times New Roman" panose="02020603050405020304" pitchFamily="18" charset="0"/>
                <a:ea typeface="+mn-lt"/>
                <a:cs typeface="Times New Roman" panose="02020603050405020304" pitchFamily="18" charset="0"/>
              </a:rPr>
              <a:t>Sound Output at 10cm* : ≥85dB </a:t>
            </a:r>
          </a:p>
          <a:p>
            <a:pPr marL="431800" indent="-285750">
              <a:lnSpc>
                <a:spcPct val="150000"/>
              </a:lnSpc>
            </a:pPr>
            <a:r>
              <a:rPr lang="en-US" sz="1200">
                <a:latin typeface="Times New Roman" panose="02020603050405020304" pitchFamily="18" charset="0"/>
                <a:ea typeface="+mn-lt"/>
                <a:cs typeface="Times New Roman" panose="02020603050405020304" pitchFamily="18" charset="0"/>
              </a:rPr>
              <a:t>Resonant Frequency : 2300 ±300Hz </a:t>
            </a:r>
          </a:p>
          <a:p>
            <a:pPr marL="431800" indent="-285750">
              <a:lnSpc>
                <a:spcPct val="150000"/>
              </a:lnSpc>
            </a:pPr>
            <a:r>
              <a:rPr lang="en-US" sz="1200">
                <a:latin typeface="Times New Roman" panose="02020603050405020304" pitchFamily="18" charset="0"/>
                <a:ea typeface="+mn-lt"/>
                <a:cs typeface="Times New Roman" panose="02020603050405020304" pitchFamily="18" charset="0"/>
              </a:rPr>
              <a:t>Tone : Continuous </a:t>
            </a:r>
          </a:p>
          <a:p>
            <a:pPr marL="431800" indent="-285750">
              <a:lnSpc>
                <a:spcPct val="150000"/>
              </a:lnSpc>
            </a:pPr>
            <a:r>
              <a:rPr lang="en-US" sz="1200">
                <a:latin typeface="Times New Roman" panose="02020603050405020304" pitchFamily="18" charset="0"/>
                <a:ea typeface="+mn-lt"/>
                <a:cs typeface="Times New Roman" panose="02020603050405020304" pitchFamily="18" charset="0"/>
              </a:rPr>
              <a:t>Operating Temperature : -25°C to +80°C </a:t>
            </a:r>
          </a:p>
          <a:p>
            <a:pPr marL="431800" indent="-285750">
              <a:lnSpc>
                <a:spcPct val="150000"/>
              </a:lnSpc>
            </a:pPr>
            <a:r>
              <a:rPr lang="en-US" sz="1200">
                <a:latin typeface="Times New Roman" panose="02020603050405020304" pitchFamily="18" charset="0"/>
                <a:ea typeface="+mn-lt"/>
                <a:cs typeface="Times New Roman" panose="02020603050405020304" pitchFamily="18" charset="0"/>
              </a:rPr>
              <a:t>Storage Temperature : -30°C to +85°C </a:t>
            </a:r>
          </a:p>
          <a:p>
            <a:pPr marL="431800" indent="-285750">
              <a:lnSpc>
                <a:spcPct val="150000"/>
              </a:lnSpc>
            </a:pPr>
            <a:r>
              <a:rPr lang="en-US" sz="1200">
                <a:latin typeface="Times New Roman" panose="02020603050405020304" pitchFamily="18" charset="0"/>
                <a:ea typeface="+mn-lt"/>
                <a:cs typeface="Times New Roman" panose="02020603050405020304" pitchFamily="18" charset="0"/>
              </a:rPr>
              <a:t>Weight : 2g</a:t>
            </a:r>
          </a:p>
          <a:p>
            <a:pPr marL="431800" indent="-285750">
              <a:lnSpc>
                <a:spcPct val="150000"/>
              </a:lnSpc>
            </a:pPr>
            <a:endParaRPr lang="en-US" sz="1200">
              <a:latin typeface="Times New Roman" panose="02020603050405020304" pitchFamily="18" charset="0"/>
              <a:cs typeface="Times New Roman" panose="02020603050405020304" pitchFamily="18" charset="0"/>
            </a:endParaRPr>
          </a:p>
          <a:p>
            <a:pPr marL="431800" indent="-285750">
              <a:lnSpc>
                <a:spcPct val="150000"/>
              </a:lnSpc>
            </a:pPr>
            <a:endParaRPr lang="en-US" sz="1200">
              <a:latin typeface="Times New Roman" panose="02020603050405020304" pitchFamily="18" charset="0"/>
              <a:cs typeface="Times New Roman" panose="02020603050405020304" pitchFamily="18" charset="0"/>
            </a:endParaRPr>
          </a:p>
          <a:p>
            <a:pPr>
              <a:lnSpc>
                <a:spcPct val="150000"/>
              </a:lnSpc>
              <a:buNone/>
            </a:pPr>
            <a:r>
              <a:rPr lang="en" sz="1200" b="1">
                <a:latin typeface="Times New Roman" panose="02020603050405020304" pitchFamily="18" charset="0"/>
                <a:cs typeface="Times New Roman" panose="02020603050405020304" pitchFamily="18" charset="0"/>
              </a:rPr>
              <a:t>Link to refer Speciation Data Sheet: </a:t>
            </a:r>
            <a:r>
              <a:rPr lang="en-US" sz="1200" b="1">
                <a:latin typeface="Times New Roman" panose="02020603050405020304" pitchFamily="18" charset="0"/>
                <a:cs typeface="Times New Roman" panose="02020603050405020304" pitchFamily="18" charset="0"/>
                <a:hlinkClick r:id="rId2"/>
              </a:rPr>
              <a:t>Buzzer Datasheet</a:t>
            </a:r>
            <a:endParaRPr lang="en-US" sz="1200">
              <a:latin typeface="Times New Roman" panose="02020603050405020304" pitchFamily="18" charset="0"/>
              <a:ea typeface="+mn-lt"/>
              <a:cs typeface="Times New Roman" panose="02020603050405020304" pitchFamily="18" charset="0"/>
            </a:endParaRPr>
          </a:p>
          <a:p>
            <a:pPr>
              <a:lnSpc>
                <a:spcPct val="150000"/>
              </a:lnSpc>
              <a:buNone/>
            </a:pPr>
            <a:endParaRPr lang="en" sz="1200">
              <a:latin typeface="Times New Roman" panose="02020603050405020304" pitchFamily="18" charset="0"/>
              <a:cs typeface="Times New Roman" panose="02020603050405020304" pitchFamily="18" charset="0"/>
            </a:endParaRPr>
          </a:p>
          <a:p>
            <a:pPr>
              <a:lnSpc>
                <a:spcPct val="150000"/>
              </a:lnSpc>
              <a:buNone/>
            </a:pPr>
            <a:endParaRPr lang="en" sz="1200">
              <a:latin typeface="Times New Roman" panose="02020603050405020304" pitchFamily="18" charset="0"/>
              <a:cs typeface="Times New Roman" panose="02020603050405020304" pitchFamily="18" charset="0"/>
            </a:endParaRPr>
          </a:p>
          <a:p>
            <a:pPr marL="146050" indent="0">
              <a:lnSpc>
                <a:spcPct val="150000"/>
              </a:lnSpc>
              <a:buNone/>
            </a:pPr>
            <a:endParaRPr lang="en-US" sz="1200">
              <a:latin typeface="Times New Roman" panose="02020603050405020304" pitchFamily="18" charset="0"/>
              <a:cs typeface="Times New Roman" panose="02020603050405020304" pitchFamily="18" charset="0"/>
            </a:endParaRPr>
          </a:p>
        </p:txBody>
      </p:sp>
      <p:pic>
        <p:nvPicPr>
          <p:cNvPr id="4" name="Picture 4">
            <a:extLst>
              <a:ext uri="{FF2B5EF4-FFF2-40B4-BE49-F238E27FC236}">
                <a16:creationId xmlns:a16="http://schemas.microsoft.com/office/drawing/2014/main" id="{64DEE718-BC0F-702F-8EBF-3C332D31955B}"/>
              </a:ext>
            </a:extLst>
          </p:cNvPr>
          <p:cNvPicPr>
            <a:picLocks noChangeAspect="1"/>
          </p:cNvPicPr>
          <p:nvPr/>
        </p:nvPicPr>
        <p:blipFill>
          <a:blip r:embed="rId3"/>
          <a:stretch>
            <a:fillRect/>
          </a:stretch>
        </p:blipFill>
        <p:spPr>
          <a:xfrm>
            <a:off x="6689247" y="363213"/>
            <a:ext cx="1590675" cy="1428750"/>
          </a:xfrm>
          <a:prstGeom prst="rect">
            <a:avLst/>
          </a:prstGeom>
        </p:spPr>
      </p:pic>
    </p:spTree>
    <p:extLst>
      <p:ext uri="{BB962C8B-B14F-4D97-AF65-F5344CB8AC3E}">
        <p14:creationId xmlns:p14="http://schemas.microsoft.com/office/powerpoint/2010/main" val="59458573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Google Shape;331;p49"/>
          <p:cNvSpPr txBox="1">
            <a:spLocks noGrp="1"/>
          </p:cNvSpPr>
          <p:nvPr>
            <p:ph type="title"/>
          </p:nvPr>
        </p:nvSpPr>
        <p:spPr>
          <a:xfrm>
            <a:off x="633052" y="130608"/>
            <a:ext cx="2634000" cy="535200"/>
          </a:xfrm>
          <a:prstGeom prst="rect">
            <a:avLst/>
          </a:prstGeom>
        </p:spPr>
        <p:txBody>
          <a:bodyPr spcFirstLastPara="1" vert="horz" wrap="square" lIns="91425" tIns="91425" rIns="91425" bIns="91425" rtlCol="0" anchor="t" anchorCtr="0">
            <a:noAutofit/>
          </a:bodyPr>
          <a:lstStyle/>
          <a:p>
            <a:pPr marL="0" lvl="0" indent="0" algn="l" rtl="0">
              <a:lnSpc>
                <a:spcPct val="115000"/>
              </a:lnSpc>
              <a:spcBef>
                <a:spcPts val="1200"/>
              </a:spcBef>
              <a:spcAft>
                <a:spcPts val="0"/>
              </a:spcAft>
              <a:buNone/>
            </a:pPr>
            <a:r>
              <a:rPr lang="en" sz="1600" b="1" u="sng">
                <a:solidFill>
                  <a:srgbClr val="000000"/>
                </a:solidFill>
                <a:latin typeface="Times New Roman"/>
                <a:ea typeface="Raleway Black"/>
                <a:cs typeface="Raleway Black"/>
                <a:sym typeface="Raleway Black"/>
              </a:rPr>
              <a:t>Circuit Diagram</a:t>
            </a:r>
            <a:endParaRPr lang="en-US" sz="2550" b="1" u="sng">
              <a:solidFill>
                <a:srgbClr val="000000"/>
              </a:solidFill>
              <a:latin typeface="Times New Roman"/>
              <a:ea typeface="Raleway Black"/>
              <a:cs typeface="Raleway Black"/>
            </a:endParaRPr>
          </a:p>
          <a:p>
            <a:pPr marL="0" lvl="0" indent="0" algn="l" rtl="0">
              <a:spcBef>
                <a:spcPts val="1200"/>
              </a:spcBef>
              <a:spcAft>
                <a:spcPts val="0"/>
              </a:spcAft>
              <a:buNone/>
            </a:pPr>
            <a:endParaRPr sz="1544"/>
          </a:p>
        </p:txBody>
      </p:sp>
      <p:sp>
        <p:nvSpPr>
          <p:cNvPr id="2" name="TextBox 1">
            <a:extLst>
              <a:ext uri="{FF2B5EF4-FFF2-40B4-BE49-F238E27FC236}">
                <a16:creationId xmlns:a16="http://schemas.microsoft.com/office/drawing/2014/main" id="{E9380012-DD62-FC2B-9089-8AD1903ED4C2}"/>
              </a:ext>
            </a:extLst>
          </p:cNvPr>
          <p:cNvSpPr txBox="1"/>
          <p:nvPr/>
        </p:nvSpPr>
        <p:spPr>
          <a:xfrm>
            <a:off x="728490" y="766361"/>
            <a:ext cx="521510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cs typeface="Calibri"/>
            </a:endParaRPr>
          </a:p>
        </p:txBody>
      </p:sp>
      <p:pic>
        <p:nvPicPr>
          <p:cNvPr id="4" name="Picture 4" descr="Diagram, schematic&#10;&#10;Description automatically generated">
            <a:extLst>
              <a:ext uri="{FF2B5EF4-FFF2-40B4-BE49-F238E27FC236}">
                <a16:creationId xmlns:a16="http://schemas.microsoft.com/office/drawing/2014/main" id="{86EA6E86-3A99-BE38-00A9-45707D2A8A4E}"/>
              </a:ext>
            </a:extLst>
          </p:cNvPr>
          <p:cNvPicPr>
            <a:picLocks noChangeAspect="1"/>
          </p:cNvPicPr>
          <p:nvPr/>
        </p:nvPicPr>
        <p:blipFill>
          <a:blip r:embed="rId3"/>
          <a:stretch>
            <a:fillRect/>
          </a:stretch>
        </p:blipFill>
        <p:spPr>
          <a:xfrm>
            <a:off x="1451473" y="666239"/>
            <a:ext cx="6247687" cy="4152781"/>
          </a:xfrm>
          <a:prstGeom prst="rect">
            <a:avLst/>
          </a:prstGeom>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8" name="Google Shape;338;p50"/>
          <p:cNvSpPr txBox="1">
            <a:spLocks noGrp="1"/>
          </p:cNvSpPr>
          <p:nvPr>
            <p:ph type="title"/>
          </p:nvPr>
        </p:nvSpPr>
        <p:spPr>
          <a:xfrm>
            <a:off x="729450" y="60386"/>
            <a:ext cx="1155300" cy="535200"/>
          </a:xfrm>
          <a:prstGeom prst="rect">
            <a:avLst/>
          </a:prstGeom>
        </p:spPr>
        <p:txBody>
          <a:bodyPr spcFirstLastPara="1" wrap="square" lIns="91425" tIns="91425" rIns="91425" bIns="91425" anchor="t" anchorCtr="0">
            <a:normAutofit fontScale="90000"/>
          </a:bodyPr>
          <a:lstStyle/>
          <a:p>
            <a:r>
              <a:rPr lang="en" b="1" u="sng"/>
              <a:t>Code I</a:t>
            </a:r>
            <a:endParaRPr b="1" u="sng"/>
          </a:p>
        </p:txBody>
      </p:sp>
      <p:sp>
        <p:nvSpPr>
          <p:cNvPr id="339" name="Google Shape;339;p50"/>
          <p:cNvSpPr txBox="1">
            <a:spLocks noGrp="1"/>
          </p:cNvSpPr>
          <p:nvPr>
            <p:ph type="body" idx="1"/>
          </p:nvPr>
        </p:nvSpPr>
        <p:spPr>
          <a:xfrm>
            <a:off x="729450" y="1282600"/>
            <a:ext cx="7688700" cy="3389700"/>
          </a:xfrm>
          <a:prstGeom prst="rect">
            <a:avLst/>
          </a:prstGeom>
        </p:spPr>
        <p:txBody>
          <a:bodyPr spcFirstLastPara="1" wrap="square" lIns="91425" tIns="91425" rIns="91425" bIns="91425" anchor="t" anchorCtr="0">
            <a:normAutofit/>
          </a:bodyPr>
          <a:lstStyle/>
          <a:p>
            <a:pPr marL="0" lvl="0" indent="0" algn="l" rtl="0">
              <a:spcBef>
                <a:spcPts val="1200"/>
              </a:spcBef>
              <a:spcAft>
                <a:spcPts val="0"/>
              </a:spcAft>
              <a:buNone/>
            </a:pPr>
            <a:endParaRPr sz="900">
              <a:solidFill>
                <a:srgbClr val="000000"/>
              </a:solidFill>
              <a:latin typeface="Arial"/>
              <a:ea typeface="Arial"/>
              <a:cs typeface="Arial"/>
              <a:sym typeface="Arial"/>
            </a:endParaRPr>
          </a:p>
          <a:p>
            <a:pPr marL="0" lvl="0" indent="0" algn="l" rtl="0">
              <a:spcBef>
                <a:spcPts val="1200"/>
              </a:spcBef>
              <a:spcAft>
                <a:spcPts val="1200"/>
              </a:spcAft>
              <a:buNone/>
            </a:pPr>
            <a:endParaRPr/>
          </a:p>
        </p:txBody>
      </p:sp>
      <p:sp>
        <p:nvSpPr>
          <p:cNvPr id="341" name="Google Shape;341;p50"/>
          <p:cNvSpPr txBox="1"/>
          <p:nvPr/>
        </p:nvSpPr>
        <p:spPr>
          <a:xfrm>
            <a:off x="656639" y="600867"/>
            <a:ext cx="8157974" cy="4912084"/>
          </a:xfrm>
          <a:prstGeom prst="rect">
            <a:avLst/>
          </a:prstGeom>
          <a:noFill/>
          <a:ln>
            <a:noFill/>
          </a:ln>
        </p:spPr>
        <p:txBody>
          <a:bodyPr spcFirstLastPara="1" wrap="square" lIns="91425" tIns="91425" rIns="91425" bIns="91425" anchor="t" anchorCtr="0">
            <a:spAutoFit/>
          </a:bodyPr>
          <a:lstStyle/>
          <a:p>
            <a:r>
              <a:rPr lang="en" sz="800">
                <a:solidFill>
                  <a:schemeClr val="accent1"/>
                </a:solidFill>
                <a:ea typeface="+mn-lt"/>
                <a:cs typeface="+mn-lt"/>
              </a:rPr>
              <a:t>#define</a:t>
            </a:r>
            <a:r>
              <a:rPr lang="en" sz="800">
                <a:ea typeface="+mn-lt"/>
                <a:cs typeface="+mn-lt"/>
              </a:rPr>
              <a:t> </a:t>
            </a:r>
            <a:r>
              <a:rPr lang="en" sz="800">
                <a:solidFill>
                  <a:srgbClr val="7C16A1"/>
                </a:solidFill>
                <a:ea typeface="+mn-lt"/>
                <a:cs typeface="+mn-lt"/>
              </a:rPr>
              <a:t>F_CPU</a:t>
            </a:r>
            <a:r>
              <a:rPr lang="en" sz="800">
                <a:ea typeface="+mn-lt"/>
                <a:cs typeface="+mn-lt"/>
              </a:rPr>
              <a:t> 8000000    </a:t>
            </a:r>
            <a:r>
              <a:rPr lang="en" sz="800">
                <a:solidFill>
                  <a:schemeClr val="accent6"/>
                </a:solidFill>
                <a:ea typeface="+mn-lt"/>
                <a:cs typeface="+mn-lt"/>
              </a:rPr>
              <a:t>//Internal oscillator speed</a:t>
            </a:r>
            <a:r>
              <a:rPr lang="en" sz="800">
                <a:ea typeface="+mn-lt"/>
                <a:cs typeface="+mn-lt"/>
              </a:rPr>
              <a:t> </a:t>
            </a:r>
            <a:endParaRPr lang="en-US" sz="800">
              <a:cs typeface="Calibri"/>
            </a:endParaRPr>
          </a:p>
          <a:p>
            <a:r>
              <a:rPr lang="en" sz="800">
                <a:solidFill>
                  <a:schemeClr val="accent1"/>
                </a:solidFill>
                <a:ea typeface="+mn-lt"/>
                <a:cs typeface="+mn-lt"/>
              </a:rPr>
              <a:t>#include</a:t>
            </a:r>
            <a:r>
              <a:rPr lang="en" sz="800">
                <a:ea typeface="+mn-lt"/>
                <a:cs typeface="+mn-lt"/>
              </a:rPr>
              <a:t> &lt;avr/io.h&gt;</a:t>
            </a:r>
            <a:endParaRPr lang="en" sz="800">
              <a:cs typeface="Calibri"/>
            </a:endParaRPr>
          </a:p>
          <a:p>
            <a:r>
              <a:rPr lang="en" sz="800">
                <a:solidFill>
                  <a:schemeClr val="accent1"/>
                </a:solidFill>
                <a:ea typeface="+mn-lt"/>
                <a:cs typeface="+mn-lt"/>
              </a:rPr>
              <a:t>#include</a:t>
            </a:r>
            <a:r>
              <a:rPr lang="en" sz="800">
                <a:ea typeface="+mn-lt"/>
                <a:cs typeface="+mn-lt"/>
              </a:rPr>
              <a:t> &lt;util/delay.h&gt;      </a:t>
            </a:r>
            <a:r>
              <a:rPr lang="en" sz="800">
                <a:solidFill>
                  <a:schemeClr val="accent6"/>
                </a:solidFill>
                <a:ea typeface="+mn-lt"/>
                <a:cs typeface="+mn-lt"/>
              </a:rPr>
              <a:t>//Delay library</a:t>
            </a:r>
            <a:endParaRPr lang="en" sz="800">
              <a:solidFill>
                <a:schemeClr val="accent6"/>
              </a:solidFill>
              <a:cs typeface="Calibri"/>
            </a:endParaRPr>
          </a:p>
          <a:p>
            <a:endParaRPr lang="en" sz="800">
              <a:cs typeface="Calibri"/>
            </a:endParaRPr>
          </a:p>
          <a:p>
            <a:r>
              <a:rPr lang="en" sz="800">
                <a:solidFill>
                  <a:schemeClr val="tx2">
                    <a:lumMod val="40000"/>
                    <a:lumOff val="60000"/>
                  </a:schemeClr>
                </a:solidFill>
                <a:ea typeface="+mn-lt"/>
                <a:cs typeface="+mn-lt"/>
              </a:rPr>
              <a:t>uint8_t</a:t>
            </a:r>
            <a:r>
              <a:rPr lang="en" sz="800">
                <a:ea typeface="+mn-lt"/>
                <a:cs typeface="+mn-lt"/>
              </a:rPr>
              <a:t> hx711H=0;      </a:t>
            </a:r>
            <a:r>
              <a:rPr lang="en" sz="800">
                <a:solidFill>
                  <a:schemeClr val="accent6"/>
                </a:solidFill>
                <a:ea typeface="+mn-lt"/>
                <a:cs typeface="+mn-lt"/>
              </a:rPr>
              <a:t>//Load Scale High Bits   </a:t>
            </a:r>
            <a:r>
              <a:rPr lang="en" sz="800">
                <a:ea typeface="+mn-lt"/>
                <a:cs typeface="+mn-lt"/>
              </a:rPr>
              <a:t>   </a:t>
            </a:r>
            <a:endParaRPr lang="en" sz="800">
              <a:cs typeface="Calibri"/>
            </a:endParaRPr>
          </a:p>
          <a:p>
            <a:r>
              <a:rPr lang="en" sz="800">
                <a:solidFill>
                  <a:schemeClr val="tx2">
                    <a:lumMod val="40000"/>
                    <a:lumOff val="60000"/>
                  </a:schemeClr>
                </a:solidFill>
                <a:ea typeface="+mn-lt"/>
                <a:cs typeface="+mn-lt"/>
              </a:rPr>
              <a:t>uint16_t</a:t>
            </a:r>
            <a:r>
              <a:rPr lang="en" sz="800">
                <a:ea typeface="+mn-lt"/>
                <a:cs typeface="+mn-lt"/>
              </a:rPr>
              <a:t> hx711L=0;      </a:t>
            </a:r>
            <a:r>
              <a:rPr lang="en" sz="800">
                <a:solidFill>
                  <a:schemeClr val="accent6"/>
                </a:solidFill>
                <a:ea typeface="+mn-lt"/>
                <a:cs typeface="+mn-lt"/>
              </a:rPr>
              <a:t>//Load Scale Low Bits </a:t>
            </a:r>
            <a:r>
              <a:rPr lang="en" sz="800">
                <a:ea typeface="+mn-lt"/>
                <a:cs typeface="+mn-lt"/>
              </a:rPr>
              <a:t>        </a:t>
            </a:r>
            <a:endParaRPr lang="en" sz="800">
              <a:cs typeface="Calibri"/>
            </a:endParaRPr>
          </a:p>
          <a:p>
            <a:r>
              <a:rPr lang="en" sz="800">
                <a:solidFill>
                  <a:schemeClr val="accent1"/>
                </a:solidFill>
                <a:ea typeface="+mn-lt"/>
                <a:cs typeface="+mn-lt"/>
              </a:rPr>
              <a:t>float</a:t>
            </a:r>
            <a:r>
              <a:rPr lang="en" sz="800">
                <a:ea typeface="+mn-lt"/>
                <a:cs typeface="+mn-lt"/>
              </a:rPr>
              <a:t> </a:t>
            </a:r>
            <a:r>
              <a:rPr lang="en" sz="800">
                <a:solidFill>
                  <a:srgbClr val="FF0000"/>
                </a:solidFill>
                <a:ea typeface="+mn-lt"/>
                <a:cs typeface="+mn-lt"/>
              </a:rPr>
              <a:t>loadCellRead</a:t>
            </a:r>
            <a:r>
              <a:rPr lang="en" sz="800">
                <a:ea typeface="+mn-lt"/>
                <a:cs typeface="+mn-lt"/>
              </a:rPr>
              <a:t>();         </a:t>
            </a:r>
            <a:r>
              <a:rPr lang="en" sz="800">
                <a:solidFill>
                  <a:schemeClr val="accent6"/>
                </a:solidFill>
                <a:ea typeface="+mn-lt"/>
                <a:cs typeface="+mn-lt"/>
              </a:rPr>
              <a:t>//define function</a:t>
            </a:r>
            <a:endParaRPr lang="en" sz="800">
              <a:solidFill>
                <a:schemeClr val="accent6"/>
              </a:solidFill>
              <a:cs typeface="Calibri"/>
            </a:endParaRPr>
          </a:p>
          <a:p>
            <a:r>
              <a:rPr lang="en" sz="800">
                <a:solidFill>
                  <a:schemeClr val="accent1"/>
                </a:solidFill>
                <a:ea typeface="+mn-lt"/>
                <a:cs typeface="+mn-lt"/>
              </a:rPr>
              <a:t>#define</a:t>
            </a:r>
            <a:r>
              <a:rPr lang="en" sz="800">
                <a:ea typeface="+mn-lt"/>
                <a:cs typeface="+mn-lt"/>
              </a:rPr>
              <a:t> </a:t>
            </a:r>
            <a:r>
              <a:rPr lang="en" sz="800">
                <a:solidFill>
                  <a:srgbClr val="7C16A1"/>
                </a:solidFill>
                <a:ea typeface="+mn-lt"/>
                <a:cs typeface="+mn-lt"/>
              </a:rPr>
              <a:t>Load_data</a:t>
            </a:r>
            <a:r>
              <a:rPr lang="en" sz="800">
                <a:ea typeface="+mn-lt"/>
                <a:cs typeface="+mn-lt"/>
              </a:rPr>
              <a:t> 2</a:t>
            </a:r>
            <a:endParaRPr lang="en" sz="800">
              <a:cs typeface="Calibri"/>
            </a:endParaRPr>
          </a:p>
          <a:p>
            <a:r>
              <a:rPr lang="en" sz="800">
                <a:solidFill>
                  <a:schemeClr val="accent1"/>
                </a:solidFill>
                <a:ea typeface="+mn-lt"/>
                <a:cs typeface="+mn-lt"/>
              </a:rPr>
              <a:t>#define</a:t>
            </a:r>
            <a:r>
              <a:rPr lang="en" sz="800">
                <a:ea typeface="+mn-lt"/>
                <a:cs typeface="+mn-lt"/>
              </a:rPr>
              <a:t> </a:t>
            </a:r>
            <a:r>
              <a:rPr lang="en" sz="800">
                <a:solidFill>
                  <a:srgbClr val="7C16A1"/>
                </a:solidFill>
                <a:ea typeface="+mn-lt"/>
                <a:cs typeface="+mn-lt"/>
              </a:rPr>
              <a:t>Load_clk</a:t>
            </a:r>
            <a:r>
              <a:rPr lang="en" sz="800">
                <a:ea typeface="+mn-lt"/>
                <a:cs typeface="+mn-lt"/>
              </a:rPr>
              <a:t> 3</a:t>
            </a:r>
            <a:endParaRPr lang="en" sz="800">
              <a:cs typeface="Calibri"/>
            </a:endParaRPr>
          </a:p>
          <a:p>
            <a:r>
              <a:rPr lang="en" sz="800">
                <a:solidFill>
                  <a:schemeClr val="accent1"/>
                </a:solidFill>
                <a:ea typeface="+mn-lt"/>
                <a:cs typeface="+mn-lt"/>
              </a:rPr>
              <a:t>#define</a:t>
            </a:r>
            <a:r>
              <a:rPr lang="en" sz="800">
                <a:ea typeface="+mn-lt"/>
                <a:cs typeface="+mn-lt"/>
              </a:rPr>
              <a:t> </a:t>
            </a:r>
            <a:r>
              <a:rPr lang="en" sz="800">
                <a:solidFill>
                  <a:srgbClr val="7C16A1"/>
                </a:solidFill>
                <a:ea typeface="+mn-lt"/>
                <a:cs typeface="+mn-lt"/>
              </a:rPr>
              <a:t>MotorCCW </a:t>
            </a:r>
            <a:r>
              <a:rPr lang="en" sz="800">
                <a:ea typeface="+mn-lt"/>
                <a:cs typeface="+mn-lt"/>
              </a:rPr>
              <a:t>2</a:t>
            </a:r>
            <a:endParaRPr lang="en" sz="800">
              <a:cs typeface="Calibri"/>
            </a:endParaRPr>
          </a:p>
          <a:p>
            <a:r>
              <a:rPr lang="en" sz="800">
                <a:solidFill>
                  <a:schemeClr val="accent1"/>
                </a:solidFill>
                <a:ea typeface="+mn-lt"/>
                <a:cs typeface="+mn-lt"/>
              </a:rPr>
              <a:t>#define</a:t>
            </a:r>
            <a:r>
              <a:rPr lang="en" sz="800">
                <a:ea typeface="+mn-lt"/>
                <a:cs typeface="+mn-lt"/>
              </a:rPr>
              <a:t> </a:t>
            </a:r>
            <a:r>
              <a:rPr lang="en" sz="800">
                <a:solidFill>
                  <a:srgbClr val="7C16A1"/>
                </a:solidFill>
                <a:ea typeface="+mn-lt"/>
                <a:cs typeface="+mn-lt"/>
              </a:rPr>
              <a:t>MotorCw </a:t>
            </a:r>
            <a:r>
              <a:rPr lang="en" sz="800">
                <a:ea typeface="+mn-lt"/>
                <a:cs typeface="+mn-lt"/>
              </a:rPr>
              <a:t>3</a:t>
            </a:r>
            <a:endParaRPr lang="en" sz="800">
              <a:cs typeface="Calibri"/>
            </a:endParaRPr>
          </a:p>
          <a:p>
            <a:endParaRPr lang="en" sz="800">
              <a:cs typeface="Calibri"/>
            </a:endParaRPr>
          </a:p>
          <a:p>
            <a:r>
              <a:rPr lang="en" sz="800">
                <a:solidFill>
                  <a:schemeClr val="accent1"/>
                </a:solidFill>
                <a:ea typeface="+mn-lt"/>
                <a:cs typeface="+mn-lt"/>
              </a:rPr>
              <a:t>float</a:t>
            </a:r>
            <a:r>
              <a:rPr lang="en" sz="800">
                <a:ea typeface="+mn-lt"/>
                <a:cs typeface="+mn-lt"/>
              </a:rPr>
              <a:t> </a:t>
            </a:r>
            <a:r>
              <a:rPr lang="en" sz="800">
                <a:solidFill>
                  <a:srgbClr val="FF0000"/>
                </a:solidFill>
                <a:ea typeface="+mn-lt"/>
                <a:cs typeface="+mn-lt"/>
              </a:rPr>
              <a:t>loadCellRead</a:t>
            </a:r>
            <a:r>
              <a:rPr lang="en" sz="800">
                <a:ea typeface="+mn-lt"/>
                <a:cs typeface="+mn-lt"/>
              </a:rPr>
              <a:t>();</a:t>
            </a:r>
            <a:endParaRPr lang="en" sz="800">
              <a:cs typeface="Calibri" panose="020F0502020204030204"/>
            </a:endParaRPr>
          </a:p>
          <a:p>
            <a:r>
              <a:rPr lang="en" sz="800">
                <a:solidFill>
                  <a:schemeClr val="accent1"/>
                </a:solidFill>
                <a:ea typeface="+mn-lt"/>
                <a:cs typeface="+mn-lt"/>
              </a:rPr>
              <a:t>void</a:t>
            </a:r>
            <a:r>
              <a:rPr lang="en" sz="800">
                <a:ea typeface="+mn-lt"/>
                <a:cs typeface="+mn-lt"/>
              </a:rPr>
              <a:t> </a:t>
            </a:r>
            <a:r>
              <a:rPr lang="en" sz="800">
                <a:solidFill>
                  <a:srgbClr val="FF0000"/>
                </a:solidFill>
                <a:ea typeface="+mn-lt"/>
                <a:cs typeface="+mn-lt"/>
              </a:rPr>
              <a:t>MotorControl</a:t>
            </a:r>
            <a:r>
              <a:rPr lang="en" sz="800">
                <a:ea typeface="+mn-lt"/>
                <a:cs typeface="+mn-lt"/>
              </a:rPr>
              <a:t>(</a:t>
            </a:r>
            <a:r>
              <a:rPr lang="en" sz="800">
                <a:solidFill>
                  <a:schemeClr val="tx2">
                    <a:lumMod val="40000"/>
                    <a:lumOff val="60000"/>
                  </a:schemeClr>
                </a:solidFill>
                <a:ea typeface="+mn-lt"/>
                <a:cs typeface="+mn-lt"/>
              </a:rPr>
              <a:t>uint8_t</a:t>
            </a:r>
            <a:r>
              <a:rPr lang="en" sz="800">
                <a:ea typeface="+mn-lt"/>
                <a:cs typeface="+mn-lt"/>
              </a:rPr>
              <a:t> dir);</a:t>
            </a:r>
            <a:endParaRPr lang="en" sz="800">
              <a:cs typeface="Calibri"/>
            </a:endParaRPr>
          </a:p>
          <a:p>
            <a:r>
              <a:rPr lang="en" sz="800">
                <a:solidFill>
                  <a:schemeClr val="accent1"/>
                </a:solidFill>
                <a:ea typeface="+mn-lt"/>
                <a:cs typeface="+mn-lt"/>
              </a:rPr>
              <a:t>float</a:t>
            </a:r>
            <a:r>
              <a:rPr lang="en" sz="800">
                <a:ea typeface="+mn-lt"/>
                <a:cs typeface="+mn-lt"/>
              </a:rPr>
              <a:t> hx=0;</a:t>
            </a:r>
            <a:endParaRPr lang="en" sz="800">
              <a:cs typeface="Calibri"/>
            </a:endParaRPr>
          </a:p>
          <a:p>
            <a:endParaRPr lang="en" sz="800">
              <a:cs typeface="Calibri"/>
            </a:endParaRPr>
          </a:p>
          <a:p>
            <a:r>
              <a:rPr lang="en" sz="800">
                <a:solidFill>
                  <a:schemeClr val="accent1"/>
                </a:solidFill>
                <a:ea typeface="+mn-lt"/>
                <a:cs typeface="+mn-lt"/>
              </a:rPr>
              <a:t>int</a:t>
            </a:r>
            <a:r>
              <a:rPr lang="en" sz="800">
                <a:ea typeface="+mn-lt"/>
                <a:cs typeface="+mn-lt"/>
              </a:rPr>
              <a:t> main(</a:t>
            </a:r>
            <a:r>
              <a:rPr lang="en" sz="800">
                <a:solidFill>
                  <a:schemeClr val="accent1"/>
                </a:solidFill>
                <a:ea typeface="+mn-lt"/>
                <a:cs typeface="+mn-lt"/>
              </a:rPr>
              <a:t>void</a:t>
            </a:r>
            <a:r>
              <a:rPr lang="en" sz="800">
                <a:ea typeface="+mn-lt"/>
                <a:cs typeface="+mn-lt"/>
              </a:rPr>
              <a:t>)</a:t>
            </a:r>
            <a:endParaRPr lang="en" sz="800">
              <a:cs typeface="Calibri"/>
            </a:endParaRPr>
          </a:p>
          <a:p>
            <a:r>
              <a:rPr lang="en" sz="800">
                <a:ea typeface="+mn-lt"/>
                <a:cs typeface="+mn-lt"/>
              </a:rPr>
              <a:t>{</a:t>
            </a:r>
            <a:endParaRPr lang="en" sz="800">
              <a:cs typeface="Calibri"/>
            </a:endParaRPr>
          </a:p>
          <a:p>
            <a:r>
              <a:rPr lang="en" sz="800">
                <a:ea typeface="+mn-lt"/>
                <a:cs typeface="+mn-lt"/>
              </a:rPr>
              <a:t>    DDRD|=(1&lt;&lt;</a:t>
            </a:r>
            <a:r>
              <a:rPr lang="en" sz="800">
                <a:solidFill>
                  <a:srgbClr val="7C16A1"/>
                </a:solidFill>
                <a:ea typeface="+mn-lt"/>
                <a:cs typeface="+mn-lt"/>
              </a:rPr>
              <a:t>Load_clk</a:t>
            </a:r>
            <a:r>
              <a:rPr lang="en" sz="800">
                <a:ea typeface="+mn-lt"/>
                <a:cs typeface="+mn-lt"/>
              </a:rPr>
              <a:t>);                  </a:t>
            </a:r>
            <a:r>
              <a:rPr lang="en" sz="800">
                <a:solidFill>
                  <a:schemeClr val="accent6"/>
                </a:solidFill>
                <a:ea typeface="+mn-lt"/>
                <a:cs typeface="+mn-lt"/>
              </a:rPr>
              <a:t>//Load cell clock pin</a:t>
            </a:r>
            <a:endParaRPr lang="en" sz="800">
              <a:solidFill>
                <a:schemeClr val="accent6"/>
              </a:solidFill>
              <a:cs typeface="Calibri"/>
            </a:endParaRPr>
          </a:p>
          <a:p>
            <a:r>
              <a:rPr lang="en" sz="800">
                <a:ea typeface="+mn-lt"/>
                <a:cs typeface="+mn-lt"/>
              </a:rPr>
              <a:t>    PORTD&amp;=~(1&lt;&lt;</a:t>
            </a:r>
            <a:r>
              <a:rPr lang="en" sz="800">
                <a:solidFill>
                  <a:srgbClr val="7C16A1"/>
                </a:solidFill>
                <a:ea typeface="+mn-lt"/>
                <a:cs typeface="+mn-lt"/>
              </a:rPr>
              <a:t>Load_clk</a:t>
            </a:r>
            <a:r>
              <a:rPr lang="en" sz="800">
                <a:ea typeface="+mn-lt"/>
                <a:cs typeface="+mn-lt"/>
              </a:rPr>
              <a:t>);            </a:t>
            </a:r>
            <a:r>
              <a:rPr lang="en" sz="800">
                <a:solidFill>
                  <a:schemeClr val="accent6"/>
                </a:solidFill>
                <a:ea typeface="+mn-lt"/>
                <a:cs typeface="+mn-lt"/>
              </a:rPr>
              <a:t>//Clock pin low</a:t>
            </a:r>
            <a:endParaRPr lang="en" sz="800">
              <a:solidFill>
                <a:schemeClr val="accent6"/>
              </a:solidFill>
              <a:cs typeface="Calibri"/>
            </a:endParaRPr>
          </a:p>
          <a:p>
            <a:r>
              <a:rPr lang="en" sz="800">
                <a:ea typeface="+mn-lt"/>
                <a:cs typeface="+mn-lt"/>
              </a:rPr>
              <a:t>    DDRC|=(1&lt;&lt;5)|(1&lt;&lt;</a:t>
            </a:r>
            <a:r>
              <a:rPr lang="en" sz="800">
                <a:solidFill>
                  <a:srgbClr val="7C16A1"/>
                </a:solidFill>
                <a:ea typeface="+mn-lt"/>
                <a:cs typeface="+mn-lt"/>
              </a:rPr>
              <a:t>MotorCw</a:t>
            </a:r>
            <a:r>
              <a:rPr lang="en" sz="800">
                <a:ea typeface="+mn-lt"/>
                <a:cs typeface="+mn-lt"/>
              </a:rPr>
              <a:t>)|(1&lt;&lt;</a:t>
            </a:r>
            <a:r>
              <a:rPr lang="en" sz="800">
                <a:solidFill>
                  <a:srgbClr val="7C16A1"/>
                </a:solidFill>
                <a:ea typeface="+mn-lt"/>
                <a:cs typeface="+mn-lt"/>
              </a:rPr>
              <a:t>MotorCCW</a:t>
            </a:r>
            <a:r>
              <a:rPr lang="en" sz="800">
                <a:ea typeface="+mn-lt"/>
                <a:cs typeface="+mn-lt"/>
              </a:rPr>
              <a:t>);         </a:t>
            </a:r>
            <a:r>
              <a:rPr lang="en" sz="800">
                <a:solidFill>
                  <a:schemeClr val="accent6"/>
                </a:solidFill>
                <a:ea typeface="+mn-lt"/>
                <a:cs typeface="+mn-lt"/>
              </a:rPr>
              <a:t>//buzzer &amp; motor</a:t>
            </a:r>
            <a:endParaRPr lang="en" sz="800">
              <a:solidFill>
                <a:schemeClr val="accent6"/>
              </a:solidFill>
              <a:cs typeface="Calibri"/>
            </a:endParaRPr>
          </a:p>
          <a:p>
            <a:r>
              <a:rPr lang="en" sz="800">
                <a:ea typeface="+mn-lt"/>
                <a:cs typeface="+mn-lt"/>
              </a:rPr>
              <a:t>    </a:t>
            </a:r>
            <a:endParaRPr lang="en" sz="800">
              <a:cs typeface="Calibri"/>
            </a:endParaRPr>
          </a:p>
          <a:p>
            <a:r>
              <a:rPr lang="en" sz="800">
                <a:ea typeface="+mn-lt"/>
                <a:cs typeface="+mn-lt"/>
              </a:rPr>
              <a:t>    </a:t>
            </a:r>
            <a:r>
              <a:rPr lang="en" sz="800">
                <a:solidFill>
                  <a:schemeClr val="accent1"/>
                </a:solidFill>
                <a:ea typeface="+mn-lt"/>
                <a:cs typeface="+mn-lt"/>
              </a:rPr>
              <a:t>while</a:t>
            </a:r>
            <a:r>
              <a:rPr lang="en" sz="800">
                <a:ea typeface="+mn-lt"/>
                <a:cs typeface="+mn-lt"/>
              </a:rPr>
              <a:t> (1)</a:t>
            </a:r>
            <a:endParaRPr lang="en" sz="800">
              <a:cs typeface="Calibri"/>
            </a:endParaRPr>
          </a:p>
          <a:p>
            <a:r>
              <a:rPr lang="en" sz="800">
                <a:ea typeface="+mn-lt"/>
                <a:cs typeface="+mn-lt"/>
              </a:rPr>
              <a:t>    {</a:t>
            </a:r>
            <a:endParaRPr lang="en" sz="800">
              <a:cs typeface="Calibri"/>
            </a:endParaRPr>
          </a:p>
          <a:p>
            <a:r>
              <a:rPr lang="en" sz="800">
                <a:ea typeface="+mn-lt"/>
                <a:cs typeface="+mn-lt"/>
              </a:rPr>
              <a:t>        hx=</a:t>
            </a:r>
            <a:r>
              <a:rPr lang="en" sz="800">
                <a:solidFill>
                  <a:srgbClr val="FF0000"/>
                </a:solidFill>
                <a:ea typeface="+mn-lt"/>
                <a:cs typeface="+mn-lt"/>
              </a:rPr>
              <a:t>loadCellRead</a:t>
            </a:r>
            <a:r>
              <a:rPr lang="en" sz="800">
                <a:ea typeface="+mn-lt"/>
                <a:cs typeface="+mn-lt"/>
              </a:rPr>
              <a:t>();</a:t>
            </a:r>
            <a:endParaRPr lang="en" sz="800">
              <a:cs typeface="Calibri"/>
            </a:endParaRPr>
          </a:p>
          <a:p>
            <a:r>
              <a:rPr lang="en" sz="800">
                <a:ea typeface="+mn-lt"/>
                <a:cs typeface="+mn-lt"/>
              </a:rPr>
              <a:t>        </a:t>
            </a:r>
            <a:r>
              <a:rPr lang="en" sz="800">
                <a:solidFill>
                  <a:schemeClr val="accent1"/>
                </a:solidFill>
                <a:ea typeface="+mn-lt"/>
                <a:cs typeface="+mn-lt"/>
              </a:rPr>
              <a:t>if</a:t>
            </a:r>
            <a:r>
              <a:rPr lang="en" sz="800">
                <a:ea typeface="+mn-lt"/>
                <a:cs typeface="+mn-lt"/>
              </a:rPr>
              <a:t> (hx&gt;15)</a:t>
            </a:r>
            <a:endParaRPr lang="en" sz="800">
              <a:cs typeface="Calibri"/>
            </a:endParaRPr>
          </a:p>
          <a:p>
            <a:r>
              <a:rPr lang="en" sz="800">
                <a:ea typeface="+mn-lt"/>
                <a:cs typeface="+mn-lt"/>
              </a:rPr>
              <a:t>        {PORTC|=(1&lt;&lt;5);</a:t>
            </a:r>
            <a:r>
              <a:rPr lang="en" sz="800">
                <a:solidFill>
                  <a:srgbClr val="FF0000"/>
                </a:solidFill>
                <a:ea typeface="+mn-lt"/>
                <a:cs typeface="+mn-lt"/>
              </a:rPr>
              <a:t>MotorControl</a:t>
            </a:r>
            <a:r>
              <a:rPr lang="en" sz="800">
                <a:ea typeface="+mn-lt"/>
                <a:cs typeface="+mn-lt"/>
              </a:rPr>
              <a:t>(1);        </a:t>
            </a:r>
            <a:r>
              <a:rPr lang="en" sz="800">
                <a:solidFill>
                  <a:schemeClr val="accent6"/>
                </a:solidFill>
                <a:ea typeface="+mn-lt"/>
                <a:cs typeface="+mn-lt"/>
              </a:rPr>
              <a:t> //Port C 5 pin ON (buzzer)   //And give to MotorControl function = 1</a:t>
            </a:r>
            <a:endParaRPr lang="en" sz="800">
              <a:solidFill>
                <a:schemeClr val="accent6"/>
              </a:solidFill>
              <a:cs typeface="Calibri"/>
            </a:endParaRPr>
          </a:p>
          <a:p>
            <a:r>
              <a:rPr lang="en" sz="800">
                <a:ea typeface="+mn-lt"/>
                <a:cs typeface="+mn-lt"/>
              </a:rPr>
              <a:t>        }</a:t>
            </a:r>
            <a:endParaRPr lang="en" sz="800">
              <a:cs typeface="Calibri"/>
            </a:endParaRPr>
          </a:p>
          <a:p>
            <a:r>
              <a:rPr lang="en" sz="800">
                <a:ea typeface="+mn-lt"/>
                <a:cs typeface="+mn-lt"/>
              </a:rPr>
              <a:t>        </a:t>
            </a:r>
            <a:r>
              <a:rPr lang="en" sz="800">
                <a:solidFill>
                  <a:schemeClr val="accent1"/>
                </a:solidFill>
                <a:ea typeface="+mn-lt"/>
                <a:cs typeface="+mn-lt"/>
              </a:rPr>
              <a:t>else</a:t>
            </a:r>
            <a:endParaRPr lang="en" sz="800">
              <a:solidFill>
                <a:schemeClr val="accent1"/>
              </a:solidFill>
              <a:cs typeface="Calibri"/>
            </a:endParaRPr>
          </a:p>
          <a:p>
            <a:r>
              <a:rPr lang="en" sz="800">
                <a:ea typeface="+mn-lt"/>
                <a:cs typeface="+mn-lt"/>
              </a:rPr>
              <a:t>        {PORTC&amp;=~(1&lt;&lt;5);</a:t>
            </a:r>
            <a:r>
              <a:rPr lang="en" sz="800">
                <a:solidFill>
                  <a:srgbClr val="FF0000"/>
                </a:solidFill>
                <a:ea typeface="+mn-lt"/>
                <a:cs typeface="+mn-lt"/>
              </a:rPr>
              <a:t>MotorControl</a:t>
            </a:r>
            <a:r>
              <a:rPr lang="en" sz="800">
                <a:ea typeface="+mn-lt"/>
                <a:cs typeface="+mn-lt"/>
              </a:rPr>
              <a:t>(0);     </a:t>
            </a:r>
            <a:r>
              <a:rPr lang="en" sz="800">
                <a:solidFill>
                  <a:schemeClr val="accent6"/>
                </a:solidFill>
                <a:ea typeface="+mn-lt"/>
                <a:cs typeface="+mn-lt"/>
              </a:rPr>
              <a:t>//Port C 5 pin OFF (buzzer)   //And give to MotorControl function = 0</a:t>
            </a:r>
            <a:endParaRPr lang="en" sz="800">
              <a:solidFill>
                <a:schemeClr val="accent6"/>
              </a:solidFill>
              <a:cs typeface="Calibri"/>
            </a:endParaRPr>
          </a:p>
          <a:p>
            <a:r>
              <a:rPr lang="en" sz="800">
                <a:ea typeface="+mn-lt"/>
                <a:cs typeface="+mn-lt"/>
              </a:rPr>
              <a:t>        }</a:t>
            </a:r>
            <a:endParaRPr lang="en" sz="800">
              <a:cs typeface="Calibri"/>
            </a:endParaRPr>
          </a:p>
          <a:p>
            <a:r>
              <a:rPr lang="en" sz="800">
                <a:ea typeface="+mn-lt"/>
                <a:cs typeface="+mn-lt"/>
              </a:rPr>
              <a:t>        </a:t>
            </a:r>
            <a:r>
              <a:rPr lang="en" sz="800">
                <a:solidFill>
                  <a:srgbClr val="FF0000"/>
                </a:solidFill>
                <a:ea typeface="+mn-lt"/>
                <a:cs typeface="+mn-lt"/>
              </a:rPr>
              <a:t>_delay_ms</a:t>
            </a:r>
            <a:r>
              <a:rPr lang="en" sz="800">
                <a:ea typeface="+mn-lt"/>
                <a:cs typeface="+mn-lt"/>
              </a:rPr>
              <a:t>(100);</a:t>
            </a:r>
            <a:endParaRPr lang="en" sz="800">
              <a:cs typeface="Calibri"/>
            </a:endParaRPr>
          </a:p>
          <a:p>
            <a:r>
              <a:rPr lang="en" sz="800">
                <a:ea typeface="+mn-lt"/>
                <a:cs typeface="+mn-lt"/>
              </a:rPr>
              <a:t>    }</a:t>
            </a:r>
            <a:endParaRPr lang="en" sz="800">
              <a:cs typeface="Calibri"/>
            </a:endParaRPr>
          </a:p>
          <a:p>
            <a:r>
              <a:rPr lang="en" sz="800">
                <a:ea typeface="+mn-lt"/>
                <a:cs typeface="+mn-lt"/>
              </a:rPr>
              <a:t>}</a:t>
            </a:r>
            <a:endParaRPr lang="en" sz="800">
              <a:cs typeface="Calibri"/>
            </a:endParaRPr>
          </a:p>
          <a:p>
            <a:pPr marL="0" lvl="0" indent="0" algn="l">
              <a:spcAft>
                <a:spcPts val="0"/>
              </a:spcAft>
              <a:buNone/>
            </a:pPr>
            <a:endParaRPr lang="en" sz="800">
              <a:latin typeface="Calibri"/>
              <a:ea typeface="Lato"/>
              <a:cs typeface="Calibri"/>
            </a:endParaRPr>
          </a:p>
          <a:p>
            <a:endParaRPr lang="en" sz="800">
              <a:latin typeface="Calibri"/>
              <a:ea typeface="Lato"/>
              <a:cs typeface="Calibri"/>
            </a:endParaRPr>
          </a:p>
          <a:p>
            <a:pPr>
              <a:lnSpc>
                <a:spcPct val="114999"/>
              </a:lnSpc>
              <a:spcBef>
                <a:spcPts val="1200"/>
              </a:spcBef>
            </a:pPr>
            <a:endParaRPr lang="en" sz="800">
              <a:latin typeface="Calibri"/>
              <a:ea typeface="Lato"/>
              <a:cs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17"/>
          <p:cNvSpPr txBox="1">
            <a:spLocks noGrp="1"/>
          </p:cNvSpPr>
          <p:nvPr>
            <p:ph type="title"/>
          </p:nvPr>
        </p:nvSpPr>
        <p:spPr>
          <a:xfrm>
            <a:off x="677025" y="602050"/>
            <a:ext cx="2969936" cy="788159"/>
          </a:xfrm>
          <a:prstGeom prst="rect">
            <a:avLst/>
          </a:prstGeom>
        </p:spPr>
        <p:txBody>
          <a:bodyPr spcFirstLastPara="1" wrap="square" lIns="91425" tIns="91425" rIns="91425" bIns="91425" anchor="t" anchorCtr="0">
            <a:normAutofit fontScale="90000"/>
          </a:bodyPr>
          <a:lstStyle/>
          <a:p>
            <a:r>
              <a:rPr lang="en">
                <a:latin typeface="Times New Roman"/>
                <a:ea typeface="Times New Roman"/>
                <a:cs typeface="Times New Roman"/>
                <a:sym typeface="Times New Roman"/>
              </a:rPr>
              <a:t>Input Output Diagram</a:t>
            </a:r>
            <a:endParaRPr lang="en">
              <a:latin typeface="Times New Roman"/>
              <a:ea typeface="Times New Roman"/>
              <a:cs typeface="Times New Roman"/>
            </a:endParaRPr>
          </a:p>
        </p:txBody>
      </p:sp>
      <p:sp>
        <p:nvSpPr>
          <p:cNvPr id="3" name="TextBox 2">
            <a:extLst>
              <a:ext uri="{FF2B5EF4-FFF2-40B4-BE49-F238E27FC236}">
                <a16:creationId xmlns:a16="http://schemas.microsoft.com/office/drawing/2014/main" id="{07706A0A-8586-3B61-6E74-F0B460747CA7}"/>
              </a:ext>
            </a:extLst>
          </p:cNvPr>
          <p:cNvSpPr txBox="1"/>
          <p:nvPr/>
        </p:nvSpPr>
        <p:spPr>
          <a:xfrm>
            <a:off x="3200400" y="2343149"/>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cs typeface="Calibri"/>
            </a:endParaRPr>
          </a:p>
        </p:txBody>
      </p:sp>
      <p:pic>
        <p:nvPicPr>
          <p:cNvPr id="8" name="Picture 8" descr="Diagram, table&#10;&#10;Description automatically generated">
            <a:extLst>
              <a:ext uri="{FF2B5EF4-FFF2-40B4-BE49-F238E27FC236}">
                <a16:creationId xmlns:a16="http://schemas.microsoft.com/office/drawing/2014/main" id="{80C62894-D9BD-F0CE-2ADB-0D982B1B9EED}"/>
              </a:ext>
            </a:extLst>
          </p:cNvPr>
          <p:cNvPicPr>
            <a:picLocks noChangeAspect="1"/>
          </p:cNvPicPr>
          <p:nvPr/>
        </p:nvPicPr>
        <p:blipFill>
          <a:blip r:embed="rId3"/>
          <a:stretch>
            <a:fillRect/>
          </a:stretch>
        </p:blipFill>
        <p:spPr>
          <a:xfrm>
            <a:off x="2835466" y="1016015"/>
            <a:ext cx="4058338" cy="4130528"/>
          </a:xfrm>
          <a:prstGeom prst="rect">
            <a:avLst/>
          </a:prstGeom>
        </p:spPr>
      </p:pic>
      <p:sp>
        <p:nvSpPr>
          <p:cNvPr id="5" name="Rectangle 4">
            <a:extLst>
              <a:ext uri="{FF2B5EF4-FFF2-40B4-BE49-F238E27FC236}">
                <a16:creationId xmlns:a16="http://schemas.microsoft.com/office/drawing/2014/main" id="{B686D213-C652-B57A-D9C9-2D3F5E6C95CB}"/>
              </a:ext>
            </a:extLst>
          </p:cNvPr>
          <p:cNvSpPr/>
          <p:nvPr/>
        </p:nvSpPr>
        <p:spPr>
          <a:xfrm>
            <a:off x="5504053" y="3449301"/>
            <a:ext cx="312912" cy="817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8" name="Google Shape;338;p50"/>
          <p:cNvSpPr txBox="1">
            <a:spLocks noGrp="1"/>
          </p:cNvSpPr>
          <p:nvPr>
            <p:ph type="title"/>
          </p:nvPr>
        </p:nvSpPr>
        <p:spPr>
          <a:xfrm>
            <a:off x="729450" y="60386"/>
            <a:ext cx="1155300" cy="535200"/>
          </a:xfrm>
          <a:prstGeom prst="rect">
            <a:avLst/>
          </a:prstGeom>
        </p:spPr>
        <p:txBody>
          <a:bodyPr spcFirstLastPara="1" wrap="square" lIns="91425" tIns="91425" rIns="91425" bIns="91425" anchor="t" anchorCtr="0">
            <a:normAutofit fontScale="90000"/>
          </a:bodyPr>
          <a:lstStyle/>
          <a:p>
            <a:r>
              <a:rPr lang="en" b="1" u="sng"/>
              <a:t>Code II</a:t>
            </a:r>
            <a:endParaRPr b="1" u="sng"/>
          </a:p>
        </p:txBody>
      </p:sp>
      <p:sp>
        <p:nvSpPr>
          <p:cNvPr id="339" name="Google Shape;339;p50"/>
          <p:cNvSpPr txBox="1">
            <a:spLocks noGrp="1"/>
          </p:cNvSpPr>
          <p:nvPr>
            <p:ph type="body" idx="1"/>
          </p:nvPr>
        </p:nvSpPr>
        <p:spPr>
          <a:xfrm>
            <a:off x="729450" y="1282600"/>
            <a:ext cx="7688700" cy="3389700"/>
          </a:xfrm>
          <a:prstGeom prst="rect">
            <a:avLst/>
          </a:prstGeom>
        </p:spPr>
        <p:txBody>
          <a:bodyPr spcFirstLastPara="1" wrap="square" lIns="91425" tIns="91425" rIns="91425" bIns="91425" anchor="t" anchorCtr="0">
            <a:normAutofit/>
          </a:bodyPr>
          <a:lstStyle/>
          <a:p>
            <a:pPr marL="0" lvl="0" indent="0" algn="l" rtl="0">
              <a:spcBef>
                <a:spcPts val="1200"/>
              </a:spcBef>
              <a:spcAft>
                <a:spcPts val="0"/>
              </a:spcAft>
              <a:buNone/>
            </a:pPr>
            <a:endParaRPr sz="900">
              <a:solidFill>
                <a:srgbClr val="000000"/>
              </a:solidFill>
              <a:latin typeface="Arial"/>
              <a:ea typeface="Arial"/>
              <a:cs typeface="Arial"/>
              <a:sym typeface="Arial"/>
            </a:endParaRPr>
          </a:p>
          <a:p>
            <a:pPr marL="0" lvl="0" indent="0" algn="l" rtl="0">
              <a:spcBef>
                <a:spcPts val="1200"/>
              </a:spcBef>
              <a:spcAft>
                <a:spcPts val="1200"/>
              </a:spcAft>
              <a:buNone/>
            </a:pPr>
            <a:endParaRPr/>
          </a:p>
        </p:txBody>
      </p:sp>
      <p:sp>
        <p:nvSpPr>
          <p:cNvPr id="340" name="Google Shape;340;p50"/>
          <p:cNvSpPr txBox="1"/>
          <p:nvPr/>
        </p:nvSpPr>
        <p:spPr>
          <a:xfrm>
            <a:off x="732552" y="591312"/>
            <a:ext cx="7594181" cy="3941118"/>
          </a:xfrm>
          <a:prstGeom prst="rect">
            <a:avLst/>
          </a:prstGeom>
          <a:noFill/>
          <a:ln>
            <a:noFill/>
          </a:ln>
        </p:spPr>
        <p:txBody>
          <a:bodyPr spcFirstLastPara="1" wrap="square" lIns="91425" tIns="91425" rIns="91425" bIns="91425" anchor="t" anchorCtr="0">
            <a:noAutofit/>
          </a:bodyPr>
          <a:lstStyle/>
          <a:p>
            <a:pPr marL="0" lvl="0" indent="0" algn="l" rtl="0">
              <a:lnSpc>
                <a:spcPct val="40000"/>
              </a:lnSpc>
              <a:spcBef>
                <a:spcPts val="1200"/>
              </a:spcBef>
              <a:spcAft>
                <a:spcPts val="0"/>
              </a:spcAft>
              <a:buNone/>
            </a:pPr>
            <a:endParaRPr lang="en" sz="800">
              <a:cs typeface="Calibri"/>
            </a:endParaRPr>
          </a:p>
          <a:p>
            <a:r>
              <a:rPr lang="en-US" sz="1000">
                <a:solidFill>
                  <a:schemeClr val="accent1"/>
                </a:solidFill>
                <a:ea typeface="+mn-lt"/>
                <a:cs typeface="+mn-lt"/>
              </a:rPr>
              <a:t>void</a:t>
            </a:r>
            <a:r>
              <a:rPr lang="en-US" sz="1000">
                <a:ea typeface="+mn-lt"/>
                <a:cs typeface="+mn-lt"/>
              </a:rPr>
              <a:t> </a:t>
            </a:r>
            <a:r>
              <a:rPr lang="en-US" sz="1000" err="1">
                <a:solidFill>
                  <a:srgbClr val="FF0000"/>
                </a:solidFill>
                <a:ea typeface="+mn-lt"/>
                <a:cs typeface="+mn-lt"/>
              </a:rPr>
              <a:t>MotorControl</a:t>
            </a:r>
            <a:r>
              <a:rPr lang="en-US" sz="1000">
                <a:ea typeface="+mn-lt"/>
                <a:cs typeface="+mn-lt"/>
              </a:rPr>
              <a:t>(</a:t>
            </a:r>
            <a:r>
              <a:rPr lang="en-US" sz="1000">
                <a:solidFill>
                  <a:schemeClr val="tx2">
                    <a:lumMod val="40000"/>
                    <a:lumOff val="60000"/>
                  </a:schemeClr>
                </a:solidFill>
                <a:ea typeface="+mn-lt"/>
                <a:cs typeface="+mn-lt"/>
              </a:rPr>
              <a:t>uint8_t</a:t>
            </a:r>
            <a:r>
              <a:rPr lang="en-US" sz="1000">
                <a:ea typeface="+mn-lt"/>
                <a:cs typeface="+mn-lt"/>
              </a:rPr>
              <a:t> </a:t>
            </a:r>
            <a:r>
              <a:rPr lang="en-US" sz="1000" err="1">
                <a:ea typeface="+mn-lt"/>
                <a:cs typeface="+mn-lt"/>
              </a:rPr>
              <a:t>dir</a:t>
            </a:r>
            <a:r>
              <a:rPr lang="en-US" sz="1000">
                <a:ea typeface="+mn-lt"/>
                <a:cs typeface="+mn-lt"/>
              </a:rPr>
              <a:t>){         </a:t>
            </a:r>
            <a:r>
              <a:rPr lang="en-US" sz="1000">
                <a:solidFill>
                  <a:schemeClr val="accent6"/>
                </a:solidFill>
                <a:ea typeface="+mn-lt"/>
                <a:cs typeface="+mn-lt"/>
              </a:rPr>
              <a:t>//pass </a:t>
            </a:r>
            <a:r>
              <a:rPr lang="en-US" sz="1000" err="1">
                <a:solidFill>
                  <a:schemeClr val="accent6"/>
                </a:solidFill>
                <a:ea typeface="+mn-lt"/>
                <a:cs typeface="+mn-lt"/>
              </a:rPr>
              <a:t>MotorControl</a:t>
            </a:r>
            <a:r>
              <a:rPr lang="en-US" sz="1000">
                <a:solidFill>
                  <a:schemeClr val="accent6"/>
                </a:solidFill>
                <a:ea typeface="+mn-lt"/>
                <a:cs typeface="+mn-lt"/>
              </a:rPr>
              <a:t> value to </a:t>
            </a:r>
            <a:r>
              <a:rPr lang="en-US" sz="1000" err="1">
                <a:solidFill>
                  <a:schemeClr val="accent6"/>
                </a:solidFill>
                <a:ea typeface="+mn-lt"/>
                <a:cs typeface="+mn-lt"/>
              </a:rPr>
              <a:t>dir</a:t>
            </a:r>
            <a:r>
              <a:rPr lang="en-US" sz="1000">
                <a:solidFill>
                  <a:schemeClr val="accent6"/>
                </a:solidFill>
                <a:ea typeface="+mn-lt"/>
                <a:cs typeface="+mn-lt"/>
              </a:rPr>
              <a:t> </a:t>
            </a:r>
          </a:p>
          <a:p>
            <a:r>
              <a:rPr lang="en-US" sz="1000">
                <a:ea typeface="+mn-lt"/>
                <a:cs typeface="+mn-lt"/>
              </a:rPr>
              <a:t>    </a:t>
            </a:r>
          </a:p>
          <a:p>
            <a:r>
              <a:rPr lang="en-US" sz="1000">
                <a:ea typeface="+mn-lt"/>
                <a:cs typeface="+mn-lt"/>
              </a:rPr>
              <a:t>    </a:t>
            </a:r>
            <a:r>
              <a:rPr lang="en-US" sz="1000">
                <a:solidFill>
                  <a:schemeClr val="accent1"/>
                </a:solidFill>
                <a:ea typeface="+mn-lt"/>
                <a:cs typeface="+mn-lt"/>
              </a:rPr>
              <a:t>if </a:t>
            </a:r>
            <a:r>
              <a:rPr lang="en-US" sz="1000">
                <a:ea typeface="+mn-lt"/>
                <a:cs typeface="+mn-lt"/>
              </a:rPr>
              <a:t>(</a:t>
            </a:r>
            <a:r>
              <a:rPr lang="en-US" sz="1000" err="1">
                <a:solidFill>
                  <a:schemeClr val="accent1"/>
                </a:solidFill>
                <a:ea typeface="+mn-lt"/>
                <a:cs typeface="+mn-lt"/>
              </a:rPr>
              <a:t>dir</a:t>
            </a:r>
            <a:r>
              <a:rPr lang="en-US" sz="1000">
                <a:ea typeface="+mn-lt"/>
                <a:cs typeface="+mn-lt"/>
              </a:rPr>
              <a:t>)                                                 </a:t>
            </a:r>
            <a:r>
              <a:rPr lang="en-US" sz="1000">
                <a:solidFill>
                  <a:schemeClr val="accent6"/>
                </a:solidFill>
                <a:ea typeface="+mn-lt"/>
                <a:cs typeface="+mn-lt"/>
              </a:rPr>
              <a:t>//If </a:t>
            </a:r>
            <a:r>
              <a:rPr lang="en-US" sz="1000" err="1">
                <a:solidFill>
                  <a:schemeClr val="accent6"/>
                </a:solidFill>
                <a:ea typeface="+mn-lt"/>
                <a:cs typeface="+mn-lt"/>
              </a:rPr>
              <a:t>MotorControl</a:t>
            </a:r>
            <a:r>
              <a:rPr lang="en-US" sz="1000">
                <a:solidFill>
                  <a:schemeClr val="accent6"/>
                </a:solidFill>
                <a:ea typeface="+mn-lt"/>
                <a:cs typeface="+mn-lt"/>
              </a:rPr>
              <a:t> = 1,Do this</a:t>
            </a:r>
          </a:p>
          <a:p>
            <a:r>
              <a:rPr lang="en-US" sz="1000">
                <a:ea typeface="+mn-lt"/>
                <a:cs typeface="+mn-lt"/>
              </a:rPr>
              <a:t>    {PORTC|=(1&lt;&lt;</a:t>
            </a:r>
            <a:r>
              <a:rPr lang="en-US" sz="1000" err="1">
                <a:solidFill>
                  <a:srgbClr val="7C16A1"/>
                </a:solidFill>
                <a:ea typeface="+mn-lt"/>
                <a:cs typeface="+mn-lt"/>
              </a:rPr>
              <a:t>MotorCCW</a:t>
            </a:r>
            <a:r>
              <a:rPr lang="en-US" sz="1000">
                <a:ea typeface="+mn-lt"/>
                <a:cs typeface="+mn-lt"/>
              </a:rPr>
              <a:t>);           </a:t>
            </a:r>
            <a:r>
              <a:rPr lang="en-US" sz="1000">
                <a:solidFill>
                  <a:schemeClr val="accent6"/>
                </a:solidFill>
                <a:ea typeface="+mn-lt"/>
                <a:cs typeface="+mn-lt"/>
              </a:rPr>
              <a:t>//</a:t>
            </a:r>
            <a:r>
              <a:rPr lang="en-US" sz="1000" err="1">
                <a:solidFill>
                  <a:schemeClr val="accent6"/>
                </a:solidFill>
                <a:ea typeface="+mn-lt"/>
                <a:cs typeface="+mn-lt"/>
              </a:rPr>
              <a:t>portC</a:t>
            </a:r>
            <a:r>
              <a:rPr lang="en-US" sz="1000">
                <a:solidFill>
                  <a:schemeClr val="accent6"/>
                </a:solidFill>
                <a:ea typeface="+mn-lt"/>
                <a:cs typeface="+mn-lt"/>
              </a:rPr>
              <a:t> 2 on</a:t>
            </a:r>
            <a:r>
              <a:rPr lang="en-US" sz="1000">
                <a:ea typeface="+mn-lt"/>
                <a:cs typeface="+mn-lt"/>
              </a:rPr>
              <a:t> </a:t>
            </a:r>
          </a:p>
          <a:p>
            <a:r>
              <a:rPr lang="en-US" sz="1000">
                <a:ea typeface="+mn-lt"/>
                <a:cs typeface="+mn-lt"/>
              </a:rPr>
              <a:t>        PORTC&amp;=~(1&lt;&lt;</a:t>
            </a:r>
            <a:r>
              <a:rPr lang="en-US" sz="1000" err="1">
                <a:solidFill>
                  <a:srgbClr val="7C16A1"/>
                </a:solidFill>
                <a:ea typeface="+mn-lt"/>
                <a:cs typeface="+mn-lt"/>
              </a:rPr>
              <a:t>MotorCw</a:t>
            </a:r>
            <a:r>
              <a:rPr lang="en-US" sz="1000">
                <a:ea typeface="+mn-lt"/>
                <a:cs typeface="+mn-lt"/>
              </a:rPr>
              <a:t>);         </a:t>
            </a:r>
            <a:r>
              <a:rPr lang="en-US" sz="1000">
                <a:solidFill>
                  <a:schemeClr val="accent6"/>
                </a:solidFill>
                <a:ea typeface="+mn-lt"/>
                <a:cs typeface="+mn-lt"/>
              </a:rPr>
              <a:t>//</a:t>
            </a:r>
            <a:r>
              <a:rPr lang="en-US" sz="1000" err="1">
                <a:solidFill>
                  <a:schemeClr val="accent6"/>
                </a:solidFill>
                <a:ea typeface="+mn-lt"/>
                <a:cs typeface="+mn-lt"/>
              </a:rPr>
              <a:t>portC</a:t>
            </a:r>
            <a:r>
              <a:rPr lang="en-US" sz="1000">
                <a:solidFill>
                  <a:schemeClr val="accent6"/>
                </a:solidFill>
                <a:ea typeface="+mn-lt"/>
                <a:cs typeface="+mn-lt"/>
              </a:rPr>
              <a:t> 3 off</a:t>
            </a:r>
          </a:p>
          <a:p>
            <a:r>
              <a:rPr lang="en-US" sz="1000">
                <a:ea typeface="+mn-lt"/>
                <a:cs typeface="+mn-lt"/>
              </a:rPr>
              <a:t>    }</a:t>
            </a:r>
          </a:p>
          <a:p>
            <a:r>
              <a:rPr lang="en-US" sz="1000">
                <a:ea typeface="+mn-lt"/>
                <a:cs typeface="+mn-lt"/>
              </a:rPr>
              <a:t>    </a:t>
            </a:r>
            <a:r>
              <a:rPr lang="en-US" sz="1000">
                <a:solidFill>
                  <a:schemeClr val="accent1"/>
                </a:solidFill>
                <a:ea typeface="+mn-lt"/>
                <a:cs typeface="+mn-lt"/>
              </a:rPr>
              <a:t>else</a:t>
            </a:r>
          </a:p>
          <a:p>
            <a:r>
              <a:rPr lang="en-US" sz="1000">
                <a:ea typeface="+mn-lt"/>
                <a:cs typeface="+mn-lt"/>
              </a:rPr>
              <a:t>    {PORTC|=(1&lt;&lt;</a:t>
            </a:r>
            <a:r>
              <a:rPr lang="en-US" sz="1000" err="1">
                <a:solidFill>
                  <a:srgbClr val="7C16A1"/>
                </a:solidFill>
                <a:ea typeface="+mn-lt"/>
                <a:cs typeface="+mn-lt"/>
              </a:rPr>
              <a:t>MotorCw</a:t>
            </a:r>
            <a:r>
              <a:rPr lang="en-US" sz="1000">
                <a:ea typeface="+mn-lt"/>
                <a:cs typeface="+mn-lt"/>
              </a:rPr>
              <a:t>);             </a:t>
            </a:r>
            <a:r>
              <a:rPr lang="en-US" sz="1000">
                <a:solidFill>
                  <a:schemeClr val="accent6"/>
                </a:solidFill>
                <a:ea typeface="+mn-lt"/>
                <a:cs typeface="+mn-lt"/>
              </a:rPr>
              <a:t>//</a:t>
            </a:r>
            <a:r>
              <a:rPr lang="en-US" sz="1000" err="1">
                <a:solidFill>
                  <a:schemeClr val="accent6"/>
                </a:solidFill>
                <a:ea typeface="+mn-lt"/>
                <a:cs typeface="+mn-lt"/>
              </a:rPr>
              <a:t>portC</a:t>
            </a:r>
            <a:r>
              <a:rPr lang="en-US" sz="1000">
                <a:solidFill>
                  <a:schemeClr val="accent6"/>
                </a:solidFill>
                <a:ea typeface="+mn-lt"/>
                <a:cs typeface="+mn-lt"/>
              </a:rPr>
              <a:t> 3 on </a:t>
            </a:r>
          </a:p>
          <a:p>
            <a:r>
              <a:rPr lang="en-US" sz="1000">
                <a:ea typeface="+mn-lt"/>
                <a:cs typeface="+mn-lt"/>
              </a:rPr>
              <a:t>        PORTC&amp;=~(1&lt;&lt;</a:t>
            </a:r>
            <a:r>
              <a:rPr lang="en-US" sz="1000" err="1">
                <a:solidFill>
                  <a:srgbClr val="7C16A1"/>
                </a:solidFill>
                <a:ea typeface="+mn-lt"/>
                <a:cs typeface="+mn-lt"/>
              </a:rPr>
              <a:t>MotorCCW</a:t>
            </a:r>
            <a:r>
              <a:rPr lang="en-US" sz="1000">
                <a:ea typeface="+mn-lt"/>
                <a:cs typeface="+mn-lt"/>
              </a:rPr>
              <a:t>);     </a:t>
            </a:r>
            <a:r>
              <a:rPr lang="en-US" sz="1000">
                <a:solidFill>
                  <a:schemeClr val="accent6"/>
                </a:solidFill>
                <a:ea typeface="+mn-lt"/>
                <a:cs typeface="+mn-lt"/>
              </a:rPr>
              <a:t>//</a:t>
            </a:r>
            <a:r>
              <a:rPr lang="en-US" sz="1000" err="1">
                <a:solidFill>
                  <a:schemeClr val="accent6"/>
                </a:solidFill>
                <a:ea typeface="+mn-lt"/>
                <a:cs typeface="+mn-lt"/>
              </a:rPr>
              <a:t>portC</a:t>
            </a:r>
            <a:r>
              <a:rPr lang="en-US" sz="1000">
                <a:solidFill>
                  <a:schemeClr val="accent6"/>
                </a:solidFill>
                <a:ea typeface="+mn-lt"/>
                <a:cs typeface="+mn-lt"/>
              </a:rPr>
              <a:t> 2 off  </a:t>
            </a:r>
          </a:p>
          <a:p>
            <a:r>
              <a:rPr lang="en-US" sz="1000">
                <a:ea typeface="+mn-lt"/>
                <a:cs typeface="+mn-lt"/>
              </a:rPr>
              <a:t>    }</a:t>
            </a:r>
          </a:p>
          <a:p>
            <a:r>
              <a:rPr lang="en-US" sz="1000">
                <a:ea typeface="+mn-lt"/>
                <a:cs typeface="+mn-lt"/>
              </a:rPr>
              <a:t>}</a:t>
            </a:r>
          </a:p>
          <a:p>
            <a:endParaRPr lang="en-US" sz="1000">
              <a:ea typeface="+mn-lt"/>
              <a:cs typeface="+mn-lt"/>
            </a:endParaRPr>
          </a:p>
          <a:p>
            <a:r>
              <a:rPr lang="en-US" sz="1000">
                <a:solidFill>
                  <a:schemeClr val="accent1"/>
                </a:solidFill>
                <a:ea typeface="+mn-lt"/>
                <a:cs typeface="+mn-lt"/>
              </a:rPr>
              <a:t>float </a:t>
            </a:r>
            <a:r>
              <a:rPr lang="en-US" sz="1000" err="1">
                <a:solidFill>
                  <a:srgbClr val="FF0000"/>
                </a:solidFill>
                <a:ea typeface="+mn-lt"/>
                <a:cs typeface="+mn-lt"/>
              </a:rPr>
              <a:t>loadCellRead</a:t>
            </a:r>
            <a:r>
              <a:rPr lang="en-US" sz="1000">
                <a:ea typeface="+mn-lt"/>
                <a:cs typeface="+mn-lt"/>
              </a:rPr>
              <a:t>(){                                    </a:t>
            </a:r>
          </a:p>
          <a:p>
            <a:r>
              <a:rPr lang="en-US" sz="1000">
                <a:ea typeface="+mn-lt"/>
                <a:cs typeface="+mn-lt"/>
              </a:rPr>
              <a:t>    hx711H=0;hx711L=0;                    </a:t>
            </a:r>
            <a:r>
              <a:rPr lang="en-US" sz="1000">
                <a:solidFill>
                  <a:schemeClr val="accent6"/>
                </a:solidFill>
                <a:ea typeface="+mn-lt"/>
                <a:cs typeface="+mn-lt"/>
              </a:rPr>
              <a:t>//clear variables</a:t>
            </a:r>
          </a:p>
          <a:p>
            <a:r>
              <a:rPr lang="en-US" sz="1000">
                <a:ea typeface="+mn-lt"/>
                <a:cs typeface="+mn-lt"/>
              </a:rPr>
              <a:t>    </a:t>
            </a:r>
            <a:r>
              <a:rPr lang="en-US" sz="1000">
                <a:solidFill>
                  <a:schemeClr val="accent1"/>
                </a:solidFill>
                <a:ea typeface="+mn-lt"/>
                <a:cs typeface="+mn-lt"/>
              </a:rPr>
              <a:t>for</a:t>
            </a:r>
            <a:r>
              <a:rPr lang="en-US" sz="1000">
                <a:ea typeface="+mn-lt"/>
                <a:cs typeface="+mn-lt"/>
              </a:rPr>
              <a:t>(</a:t>
            </a:r>
            <a:r>
              <a:rPr lang="en-US" sz="1000">
                <a:solidFill>
                  <a:schemeClr val="tx2">
                    <a:lumMod val="40000"/>
                    <a:lumOff val="60000"/>
                  </a:schemeClr>
                </a:solidFill>
                <a:ea typeface="+mn-lt"/>
                <a:cs typeface="+mn-lt"/>
              </a:rPr>
              <a:t>uint8_t</a:t>
            </a:r>
            <a:r>
              <a:rPr lang="en-US" sz="1000">
                <a:ea typeface="+mn-lt"/>
                <a:cs typeface="+mn-lt"/>
              </a:rPr>
              <a:t> </a:t>
            </a:r>
            <a:r>
              <a:rPr lang="en-US" sz="1000" err="1">
                <a:ea typeface="+mn-lt"/>
                <a:cs typeface="+mn-lt"/>
              </a:rPr>
              <a:t>i</a:t>
            </a:r>
            <a:r>
              <a:rPr lang="en-US" sz="1000">
                <a:ea typeface="+mn-lt"/>
                <a:cs typeface="+mn-lt"/>
              </a:rPr>
              <a:t>=0;i&lt;8;i++){               </a:t>
            </a:r>
            <a:r>
              <a:rPr lang="en-US" sz="1000">
                <a:solidFill>
                  <a:schemeClr val="accent6"/>
                </a:solidFill>
                <a:ea typeface="+mn-lt"/>
                <a:cs typeface="+mn-lt"/>
              </a:rPr>
              <a:t>// Load cell data high 8 bits</a:t>
            </a:r>
          </a:p>
          <a:p>
            <a:r>
              <a:rPr lang="en-US" sz="1000">
                <a:ea typeface="+mn-lt"/>
                <a:cs typeface="+mn-lt"/>
              </a:rPr>
              <a:t>        PORTD|=(1&lt;&lt;</a:t>
            </a:r>
            <a:r>
              <a:rPr lang="en-US" sz="1000" err="1">
                <a:solidFill>
                  <a:srgbClr val="7C16A1"/>
                </a:solidFill>
                <a:ea typeface="+mn-lt"/>
                <a:cs typeface="+mn-lt"/>
              </a:rPr>
              <a:t>Load_clk</a:t>
            </a:r>
            <a:r>
              <a:rPr lang="en-US" sz="1000">
                <a:ea typeface="+mn-lt"/>
                <a:cs typeface="+mn-lt"/>
              </a:rPr>
              <a:t>);         </a:t>
            </a:r>
            <a:r>
              <a:rPr lang="en-US" sz="1000">
                <a:solidFill>
                  <a:schemeClr val="accent6"/>
                </a:solidFill>
                <a:ea typeface="+mn-lt"/>
                <a:cs typeface="+mn-lt"/>
              </a:rPr>
              <a:t>//Clock pin high</a:t>
            </a:r>
          </a:p>
          <a:p>
            <a:r>
              <a:rPr lang="en-US" sz="1000">
                <a:ea typeface="+mn-lt"/>
                <a:cs typeface="+mn-lt"/>
              </a:rPr>
              <a:t>        </a:t>
            </a:r>
            <a:r>
              <a:rPr lang="en-US" sz="1000">
                <a:solidFill>
                  <a:srgbClr val="FF0000"/>
                </a:solidFill>
                <a:ea typeface="+mn-lt"/>
                <a:cs typeface="+mn-lt"/>
              </a:rPr>
              <a:t>_</a:t>
            </a:r>
            <a:r>
              <a:rPr lang="en-US" sz="1000" err="1">
                <a:solidFill>
                  <a:srgbClr val="FF0000"/>
                </a:solidFill>
                <a:ea typeface="+mn-lt"/>
                <a:cs typeface="+mn-lt"/>
              </a:rPr>
              <a:t>delay_us</a:t>
            </a:r>
            <a:r>
              <a:rPr lang="en-US" sz="1000">
                <a:ea typeface="+mn-lt"/>
                <a:cs typeface="+mn-lt"/>
              </a:rPr>
              <a:t>(10);</a:t>
            </a:r>
          </a:p>
          <a:p>
            <a:r>
              <a:rPr lang="en-US" sz="1000">
                <a:ea typeface="+mn-lt"/>
                <a:cs typeface="+mn-lt"/>
              </a:rPr>
              <a:t>        </a:t>
            </a:r>
            <a:r>
              <a:rPr lang="en-US" sz="1000">
                <a:solidFill>
                  <a:schemeClr val="accent1"/>
                </a:solidFill>
                <a:ea typeface="+mn-lt"/>
                <a:cs typeface="+mn-lt"/>
              </a:rPr>
              <a:t>if </a:t>
            </a:r>
            <a:r>
              <a:rPr lang="en-US" sz="1000">
                <a:ea typeface="+mn-lt"/>
                <a:cs typeface="+mn-lt"/>
              </a:rPr>
              <a:t>((PIND&amp;(1&lt;&lt;</a:t>
            </a:r>
            <a:r>
              <a:rPr lang="en-US" sz="1000" err="1">
                <a:solidFill>
                  <a:srgbClr val="7C16A1"/>
                </a:solidFill>
                <a:ea typeface="+mn-lt"/>
                <a:cs typeface="+mn-lt"/>
              </a:rPr>
              <a:t>Load_data</a:t>
            </a:r>
            <a:r>
              <a:rPr lang="en-US" sz="1000">
                <a:ea typeface="+mn-lt"/>
                <a:cs typeface="+mn-lt"/>
              </a:rPr>
              <a:t>))&gt;&gt;</a:t>
            </a:r>
            <a:r>
              <a:rPr lang="en-US" sz="1000" err="1">
                <a:solidFill>
                  <a:srgbClr val="7C16A1"/>
                </a:solidFill>
                <a:ea typeface="+mn-lt"/>
                <a:cs typeface="+mn-lt"/>
              </a:rPr>
              <a:t>Load_data</a:t>
            </a:r>
            <a:r>
              <a:rPr lang="en-US" sz="1000">
                <a:ea typeface="+mn-lt"/>
                <a:cs typeface="+mn-lt"/>
              </a:rPr>
              <a:t>)    </a:t>
            </a:r>
            <a:r>
              <a:rPr lang="en-US" sz="1000">
                <a:solidFill>
                  <a:schemeClr val="accent6"/>
                </a:solidFill>
                <a:ea typeface="+mn-lt"/>
                <a:cs typeface="+mn-lt"/>
              </a:rPr>
              <a:t>//read data pin  //Read </a:t>
            </a:r>
            <a:r>
              <a:rPr lang="en-US" sz="1000" err="1">
                <a:solidFill>
                  <a:schemeClr val="accent6"/>
                </a:solidFill>
                <a:ea typeface="+mn-lt"/>
                <a:cs typeface="+mn-lt"/>
              </a:rPr>
              <a:t>PortD</a:t>
            </a:r>
            <a:r>
              <a:rPr lang="en-US" sz="1000">
                <a:solidFill>
                  <a:schemeClr val="accent6"/>
                </a:solidFill>
                <a:ea typeface="+mn-lt"/>
                <a:cs typeface="+mn-lt"/>
              </a:rPr>
              <a:t> 2 pin</a:t>
            </a:r>
          </a:p>
          <a:p>
            <a:r>
              <a:rPr lang="en-US" sz="1000">
                <a:ea typeface="+mn-lt"/>
                <a:cs typeface="+mn-lt"/>
              </a:rPr>
              <a:t>        {hx711H|=(1&lt;&lt;(7-i));//set </a:t>
            </a:r>
            <a:r>
              <a:rPr lang="en-US" sz="1000" err="1">
                <a:ea typeface="+mn-lt"/>
                <a:cs typeface="+mn-lt"/>
              </a:rPr>
              <a:t>hx</a:t>
            </a:r>
            <a:r>
              <a:rPr lang="en-US" sz="1000">
                <a:ea typeface="+mn-lt"/>
                <a:cs typeface="+mn-lt"/>
              </a:rPr>
              <a:t> 711 variable </a:t>
            </a:r>
            <a:r>
              <a:rPr lang="en-US" sz="1000">
                <a:solidFill>
                  <a:schemeClr val="accent6"/>
                </a:solidFill>
                <a:ea typeface="+mn-lt"/>
                <a:cs typeface="+mn-lt"/>
              </a:rPr>
              <a:t> //hx711H variable bit high</a:t>
            </a:r>
          </a:p>
          <a:p>
            <a:r>
              <a:rPr lang="en-US" sz="1000">
                <a:ea typeface="+mn-lt"/>
                <a:cs typeface="+mn-lt"/>
              </a:rPr>
              <a:t>        }</a:t>
            </a:r>
          </a:p>
          <a:p>
            <a:r>
              <a:rPr lang="en-US" sz="1000">
                <a:ea typeface="+mn-lt"/>
                <a:cs typeface="+mn-lt"/>
              </a:rPr>
              <a:t>        </a:t>
            </a:r>
            <a:r>
              <a:rPr lang="en-US" sz="1000">
                <a:solidFill>
                  <a:schemeClr val="accent1"/>
                </a:solidFill>
                <a:ea typeface="+mn-lt"/>
                <a:cs typeface="+mn-lt"/>
              </a:rPr>
              <a:t>else</a:t>
            </a:r>
          </a:p>
          <a:p>
            <a:r>
              <a:rPr lang="en-US" sz="1000">
                <a:ea typeface="+mn-lt"/>
                <a:cs typeface="+mn-lt"/>
              </a:rPr>
              <a:t>        {hx711H&amp;=~(1&lt;&lt;(7-i));            </a:t>
            </a:r>
            <a:r>
              <a:rPr lang="en-US" sz="1000">
                <a:solidFill>
                  <a:schemeClr val="accent6"/>
                </a:solidFill>
                <a:ea typeface="+mn-lt"/>
                <a:cs typeface="+mn-lt"/>
              </a:rPr>
              <a:t>//hx711H variable bit low</a:t>
            </a:r>
          </a:p>
          <a:p>
            <a:r>
              <a:rPr lang="en-US" sz="1000">
                <a:ea typeface="+mn-lt"/>
                <a:cs typeface="+mn-lt"/>
              </a:rPr>
              <a:t>        }</a:t>
            </a:r>
          </a:p>
          <a:p>
            <a:r>
              <a:rPr lang="en-US" sz="1000">
                <a:ea typeface="+mn-lt"/>
                <a:cs typeface="+mn-lt"/>
              </a:rPr>
              <a:t>        PORTD&amp;=~(1&lt;&lt;</a:t>
            </a:r>
            <a:r>
              <a:rPr lang="en-US" sz="1000" err="1">
                <a:solidFill>
                  <a:srgbClr val="7C16A1"/>
                </a:solidFill>
                <a:ea typeface="+mn-lt"/>
                <a:cs typeface="+mn-lt"/>
              </a:rPr>
              <a:t>Load_clk</a:t>
            </a:r>
            <a:r>
              <a:rPr lang="en-US" sz="1000">
                <a:ea typeface="+mn-lt"/>
                <a:cs typeface="+mn-lt"/>
              </a:rPr>
              <a:t>);      </a:t>
            </a:r>
            <a:r>
              <a:rPr lang="en-US" sz="1000">
                <a:solidFill>
                  <a:schemeClr val="accent6"/>
                </a:solidFill>
                <a:ea typeface="+mn-lt"/>
                <a:cs typeface="+mn-lt"/>
              </a:rPr>
              <a:t>//Clock pin low</a:t>
            </a:r>
          </a:p>
          <a:p>
            <a:r>
              <a:rPr lang="en-US" sz="1000">
                <a:ea typeface="+mn-lt"/>
                <a:cs typeface="+mn-lt"/>
              </a:rPr>
              <a:t>        </a:t>
            </a:r>
            <a:r>
              <a:rPr lang="en-US" sz="1000">
                <a:solidFill>
                  <a:srgbClr val="FF0000"/>
                </a:solidFill>
                <a:ea typeface="+mn-lt"/>
                <a:cs typeface="+mn-lt"/>
              </a:rPr>
              <a:t>_</a:t>
            </a:r>
            <a:r>
              <a:rPr lang="en-US" sz="1000" err="1">
                <a:solidFill>
                  <a:srgbClr val="FF0000"/>
                </a:solidFill>
                <a:ea typeface="+mn-lt"/>
                <a:cs typeface="+mn-lt"/>
              </a:rPr>
              <a:t>delay_us</a:t>
            </a:r>
            <a:r>
              <a:rPr lang="en-US" sz="1000">
                <a:solidFill>
                  <a:srgbClr val="FF0000"/>
                </a:solidFill>
                <a:ea typeface="+mn-lt"/>
                <a:cs typeface="+mn-lt"/>
              </a:rPr>
              <a:t>(</a:t>
            </a:r>
            <a:r>
              <a:rPr lang="en-US" sz="1000">
                <a:ea typeface="+mn-lt"/>
                <a:cs typeface="+mn-lt"/>
              </a:rPr>
              <a:t>5);</a:t>
            </a:r>
          </a:p>
          <a:p>
            <a:pPr>
              <a:lnSpc>
                <a:spcPct val="40000"/>
              </a:lnSpc>
              <a:spcBef>
                <a:spcPts val="1200"/>
              </a:spcBef>
              <a:spcAft>
                <a:spcPts val="1200"/>
              </a:spcAft>
            </a:pPr>
            <a:r>
              <a:rPr lang="en-US" sz="1000">
                <a:ea typeface="+mn-lt"/>
                <a:cs typeface="+mn-lt"/>
              </a:rPr>
              <a:t>    }</a:t>
            </a:r>
          </a:p>
        </p:txBody>
      </p:sp>
    </p:spTree>
    <p:extLst>
      <p:ext uri="{BB962C8B-B14F-4D97-AF65-F5344CB8AC3E}">
        <p14:creationId xmlns:p14="http://schemas.microsoft.com/office/powerpoint/2010/main" val="413705737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8" name="Google Shape;338;p50"/>
          <p:cNvSpPr txBox="1">
            <a:spLocks noGrp="1"/>
          </p:cNvSpPr>
          <p:nvPr>
            <p:ph type="title"/>
          </p:nvPr>
        </p:nvSpPr>
        <p:spPr>
          <a:xfrm>
            <a:off x="729450" y="60386"/>
            <a:ext cx="1155300" cy="535200"/>
          </a:xfrm>
          <a:prstGeom prst="rect">
            <a:avLst/>
          </a:prstGeom>
        </p:spPr>
        <p:txBody>
          <a:bodyPr spcFirstLastPara="1" wrap="square" lIns="91425" tIns="91425" rIns="91425" bIns="91425" anchor="t" anchorCtr="0">
            <a:normAutofit fontScale="90000"/>
          </a:bodyPr>
          <a:lstStyle/>
          <a:p>
            <a:r>
              <a:rPr lang="en" b="1" u="sng"/>
              <a:t>Code III</a:t>
            </a:r>
            <a:endParaRPr b="1" u="sng"/>
          </a:p>
        </p:txBody>
      </p:sp>
      <p:sp>
        <p:nvSpPr>
          <p:cNvPr id="339" name="Google Shape;339;p50"/>
          <p:cNvSpPr txBox="1">
            <a:spLocks noGrp="1"/>
          </p:cNvSpPr>
          <p:nvPr>
            <p:ph type="body" idx="1"/>
          </p:nvPr>
        </p:nvSpPr>
        <p:spPr>
          <a:xfrm>
            <a:off x="729450" y="1282600"/>
            <a:ext cx="7688700" cy="3389700"/>
          </a:xfrm>
          <a:prstGeom prst="rect">
            <a:avLst/>
          </a:prstGeom>
        </p:spPr>
        <p:txBody>
          <a:bodyPr spcFirstLastPara="1" wrap="square" lIns="91425" tIns="91425" rIns="91425" bIns="91425" anchor="t" anchorCtr="0">
            <a:normAutofit/>
          </a:bodyPr>
          <a:lstStyle/>
          <a:p>
            <a:pPr marL="0" lvl="0" indent="0" algn="l" rtl="0">
              <a:spcBef>
                <a:spcPts val="1200"/>
              </a:spcBef>
              <a:spcAft>
                <a:spcPts val="0"/>
              </a:spcAft>
              <a:buNone/>
            </a:pPr>
            <a:endParaRPr sz="900">
              <a:solidFill>
                <a:srgbClr val="000000"/>
              </a:solidFill>
              <a:latin typeface="Arial"/>
              <a:ea typeface="Arial"/>
              <a:cs typeface="Arial"/>
              <a:sym typeface="Arial"/>
            </a:endParaRPr>
          </a:p>
          <a:p>
            <a:pPr marL="0" lvl="0" indent="0" algn="l" rtl="0">
              <a:spcBef>
                <a:spcPts val="1200"/>
              </a:spcBef>
              <a:spcAft>
                <a:spcPts val="1200"/>
              </a:spcAft>
              <a:buNone/>
            </a:pPr>
            <a:endParaRPr/>
          </a:p>
        </p:txBody>
      </p:sp>
      <p:sp>
        <p:nvSpPr>
          <p:cNvPr id="341" name="Google Shape;341;p50"/>
          <p:cNvSpPr txBox="1"/>
          <p:nvPr/>
        </p:nvSpPr>
        <p:spPr>
          <a:xfrm>
            <a:off x="732279" y="567249"/>
            <a:ext cx="8233715" cy="4727418"/>
          </a:xfrm>
          <a:prstGeom prst="rect">
            <a:avLst/>
          </a:prstGeom>
          <a:noFill/>
          <a:ln>
            <a:noFill/>
          </a:ln>
        </p:spPr>
        <p:txBody>
          <a:bodyPr spcFirstLastPara="1" wrap="square" lIns="91425" tIns="91425" rIns="91425" bIns="91425" anchor="t" anchorCtr="0">
            <a:spAutoFit/>
          </a:bodyPr>
          <a:lstStyle/>
          <a:p>
            <a:r>
              <a:rPr lang="en" sz="1000">
                <a:solidFill>
                  <a:schemeClr val="accent1"/>
                </a:solidFill>
                <a:ea typeface="+mn-lt"/>
                <a:cs typeface="+mn-lt"/>
              </a:rPr>
              <a:t>for</a:t>
            </a:r>
            <a:r>
              <a:rPr lang="en" sz="1000">
                <a:ea typeface="+mn-lt"/>
                <a:cs typeface="+mn-lt"/>
              </a:rPr>
              <a:t>(</a:t>
            </a:r>
            <a:r>
              <a:rPr lang="en" sz="1000">
                <a:solidFill>
                  <a:schemeClr val="tx2">
                    <a:lumMod val="40000"/>
                    <a:lumOff val="60000"/>
                  </a:schemeClr>
                </a:solidFill>
                <a:ea typeface="+mn-lt"/>
                <a:cs typeface="+mn-lt"/>
              </a:rPr>
              <a:t>uint8_t</a:t>
            </a:r>
            <a:r>
              <a:rPr lang="en" sz="1000">
                <a:ea typeface="+mn-lt"/>
                <a:cs typeface="+mn-lt"/>
              </a:rPr>
              <a:t> </a:t>
            </a:r>
            <a:r>
              <a:rPr lang="en" sz="1000" err="1">
                <a:ea typeface="+mn-lt"/>
                <a:cs typeface="+mn-lt"/>
              </a:rPr>
              <a:t>i</a:t>
            </a:r>
            <a:r>
              <a:rPr lang="en" sz="1000">
                <a:ea typeface="+mn-lt"/>
                <a:cs typeface="+mn-lt"/>
              </a:rPr>
              <a:t>=0;i&lt;16;i++){    </a:t>
            </a:r>
            <a:r>
              <a:rPr lang="en" sz="800">
                <a:solidFill>
                  <a:schemeClr val="accent6"/>
                </a:solidFill>
                <a:ea typeface="+mn-lt"/>
                <a:cs typeface="+mn-lt"/>
              </a:rPr>
              <a:t>// Load cell data low 16 bits</a:t>
            </a:r>
            <a:r>
              <a:rPr lang="en" sz="800">
                <a:ea typeface="+mn-lt"/>
                <a:cs typeface="+mn-lt"/>
              </a:rPr>
              <a:t>   </a:t>
            </a:r>
            <a:endParaRPr lang="en" sz="1000">
              <a:ea typeface="+mn-lt"/>
              <a:cs typeface="+mn-lt"/>
            </a:endParaRPr>
          </a:p>
          <a:p>
            <a:r>
              <a:rPr lang="en" sz="1000">
                <a:ea typeface="+mn-lt"/>
                <a:cs typeface="+mn-lt"/>
              </a:rPr>
              <a:t>        PORTD|=(1&lt;&lt;</a:t>
            </a:r>
            <a:r>
              <a:rPr lang="en" sz="1000">
                <a:solidFill>
                  <a:srgbClr val="7C16A1"/>
                </a:solidFill>
                <a:ea typeface="+mn-lt"/>
                <a:cs typeface="+mn-lt"/>
              </a:rPr>
              <a:t>Load_clk</a:t>
            </a:r>
            <a:r>
              <a:rPr lang="en" sz="1000">
                <a:ea typeface="+mn-lt"/>
                <a:cs typeface="+mn-lt"/>
              </a:rPr>
              <a:t>);              </a:t>
            </a:r>
            <a:r>
              <a:rPr lang="en" sz="1000">
                <a:solidFill>
                  <a:schemeClr val="accent6"/>
                </a:solidFill>
                <a:ea typeface="+mn-lt"/>
                <a:cs typeface="+mn-lt"/>
              </a:rPr>
              <a:t>//Clock pin high</a:t>
            </a:r>
            <a:endParaRPr lang="en" sz="1000">
              <a:solidFill>
                <a:schemeClr val="accent6"/>
              </a:solidFill>
              <a:cs typeface="Calibri"/>
            </a:endParaRPr>
          </a:p>
          <a:p>
            <a:r>
              <a:rPr lang="en" sz="1000">
                <a:ea typeface="+mn-lt"/>
                <a:cs typeface="+mn-lt"/>
              </a:rPr>
              <a:t>        </a:t>
            </a:r>
            <a:r>
              <a:rPr lang="en" sz="1000">
                <a:solidFill>
                  <a:srgbClr val="FF0000"/>
                </a:solidFill>
                <a:ea typeface="+mn-lt"/>
                <a:cs typeface="+mn-lt"/>
              </a:rPr>
              <a:t>_delay_us</a:t>
            </a:r>
            <a:r>
              <a:rPr lang="en" sz="1000">
                <a:ea typeface="+mn-lt"/>
                <a:cs typeface="+mn-lt"/>
              </a:rPr>
              <a:t>(10);</a:t>
            </a:r>
          </a:p>
          <a:p>
            <a:r>
              <a:rPr lang="en" sz="1000">
                <a:ea typeface="+mn-lt"/>
                <a:cs typeface="+mn-lt"/>
              </a:rPr>
              <a:t>        </a:t>
            </a:r>
            <a:r>
              <a:rPr lang="en" sz="1000">
                <a:solidFill>
                  <a:schemeClr val="accent1"/>
                </a:solidFill>
                <a:ea typeface="+mn-lt"/>
                <a:cs typeface="+mn-lt"/>
              </a:rPr>
              <a:t>if </a:t>
            </a:r>
            <a:r>
              <a:rPr lang="en" sz="1000">
                <a:ea typeface="+mn-lt"/>
                <a:cs typeface="+mn-lt"/>
              </a:rPr>
              <a:t>((PIND&amp;(1&lt;&lt;</a:t>
            </a:r>
            <a:r>
              <a:rPr lang="en" sz="1000">
                <a:solidFill>
                  <a:srgbClr val="7C16A1"/>
                </a:solidFill>
                <a:ea typeface="+mn-lt"/>
                <a:cs typeface="+mn-lt"/>
              </a:rPr>
              <a:t>Load_data</a:t>
            </a:r>
            <a:r>
              <a:rPr lang="en" sz="1000">
                <a:ea typeface="+mn-lt"/>
                <a:cs typeface="+mn-lt"/>
              </a:rPr>
              <a:t>))&gt;&gt;</a:t>
            </a:r>
            <a:r>
              <a:rPr lang="en" sz="1000">
                <a:solidFill>
                  <a:srgbClr val="7C16A1"/>
                </a:solidFill>
                <a:ea typeface="+mn-lt"/>
                <a:cs typeface="+mn-lt"/>
              </a:rPr>
              <a:t>Load_data</a:t>
            </a:r>
            <a:r>
              <a:rPr lang="en" sz="1000">
                <a:ea typeface="+mn-lt"/>
                <a:cs typeface="+mn-lt"/>
              </a:rPr>
              <a:t>)     </a:t>
            </a:r>
            <a:r>
              <a:rPr lang="en" sz="1000">
                <a:solidFill>
                  <a:schemeClr val="accent6"/>
                </a:solidFill>
                <a:ea typeface="+mn-lt"/>
                <a:cs typeface="+mn-lt"/>
              </a:rPr>
              <a:t>//read data pin </a:t>
            </a:r>
            <a:r>
              <a:rPr lang="en" sz="1000">
                <a:ea typeface="+mn-lt"/>
                <a:cs typeface="+mn-lt"/>
              </a:rPr>
              <a:t> </a:t>
            </a:r>
            <a:endParaRPr lang="en" sz="1000">
              <a:cs typeface="Calibri"/>
            </a:endParaRPr>
          </a:p>
          <a:p>
            <a:r>
              <a:rPr lang="en" sz="1000">
                <a:ea typeface="+mn-lt"/>
                <a:cs typeface="+mn-lt"/>
              </a:rPr>
              <a:t>        {hx711L|=(1&lt;&lt;(15-i));</a:t>
            </a:r>
            <a:endParaRPr lang="en" sz="1000">
              <a:cs typeface="Calibri"/>
            </a:endParaRPr>
          </a:p>
          <a:p>
            <a:r>
              <a:rPr lang="en" sz="1000">
                <a:ea typeface="+mn-lt"/>
                <a:cs typeface="+mn-lt"/>
              </a:rPr>
              <a:t>        }</a:t>
            </a:r>
            <a:endParaRPr lang="en" sz="1000">
              <a:cs typeface="Calibri"/>
            </a:endParaRPr>
          </a:p>
          <a:p>
            <a:r>
              <a:rPr lang="en" sz="1000">
                <a:ea typeface="+mn-lt"/>
                <a:cs typeface="+mn-lt"/>
              </a:rPr>
              <a:t>        </a:t>
            </a:r>
            <a:r>
              <a:rPr lang="en" sz="1000">
                <a:solidFill>
                  <a:schemeClr val="accent1"/>
                </a:solidFill>
                <a:ea typeface="+mn-lt"/>
                <a:cs typeface="+mn-lt"/>
              </a:rPr>
              <a:t>else</a:t>
            </a:r>
            <a:endParaRPr lang="en" sz="1000">
              <a:solidFill>
                <a:schemeClr val="accent1"/>
              </a:solidFill>
              <a:cs typeface="Calibri"/>
            </a:endParaRPr>
          </a:p>
          <a:p>
            <a:r>
              <a:rPr lang="en" sz="1000">
                <a:ea typeface="+mn-lt"/>
                <a:cs typeface="+mn-lt"/>
              </a:rPr>
              <a:t>        {hx711L&amp;=~(1&lt;&lt;(15-i));</a:t>
            </a:r>
            <a:endParaRPr lang="en" sz="1000">
              <a:cs typeface="Calibri"/>
            </a:endParaRPr>
          </a:p>
          <a:p>
            <a:r>
              <a:rPr lang="en" sz="1000">
                <a:ea typeface="+mn-lt"/>
                <a:cs typeface="+mn-lt"/>
              </a:rPr>
              <a:t>        }</a:t>
            </a:r>
            <a:endParaRPr lang="en" sz="1000">
              <a:cs typeface="Calibri"/>
            </a:endParaRPr>
          </a:p>
          <a:p>
            <a:r>
              <a:rPr lang="en" sz="1000">
                <a:ea typeface="+mn-lt"/>
                <a:cs typeface="+mn-lt"/>
              </a:rPr>
              <a:t>        PORTD&amp;=~(1&lt;&lt;</a:t>
            </a:r>
            <a:r>
              <a:rPr lang="en" sz="1000">
                <a:solidFill>
                  <a:srgbClr val="7C16A1"/>
                </a:solidFill>
                <a:ea typeface="+mn-lt"/>
                <a:cs typeface="+mn-lt"/>
              </a:rPr>
              <a:t>Load_clk</a:t>
            </a:r>
            <a:r>
              <a:rPr lang="en" sz="1000">
                <a:ea typeface="+mn-lt"/>
                <a:cs typeface="+mn-lt"/>
              </a:rPr>
              <a:t>);         </a:t>
            </a:r>
            <a:r>
              <a:rPr lang="en" sz="1000">
                <a:solidFill>
                  <a:schemeClr val="accent6"/>
                </a:solidFill>
                <a:ea typeface="+mn-lt"/>
                <a:cs typeface="+mn-lt"/>
              </a:rPr>
              <a:t>//Clock pin low</a:t>
            </a:r>
          </a:p>
          <a:p>
            <a:r>
              <a:rPr lang="en" sz="1000">
                <a:ea typeface="+mn-lt"/>
                <a:cs typeface="+mn-lt"/>
              </a:rPr>
              <a:t>        </a:t>
            </a:r>
            <a:r>
              <a:rPr lang="en" sz="1000">
                <a:solidFill>
                  <a:srgbClr val="FF0000"/>
                </a:solidFill>
                <a:ea typeface="+mn-lt"/>
                <a:cs typeface="+mn-lt"/>
              </a:rPr>
              <a:t>_delay_us</a:t>
            </a:r>
            <a:r>
              <a:rPr lang="en" sz="1000">
                <a:ea typeface="+mn-lt"/>
                <a:cs typeface="+mn-lt"/>
              </a:rPr>
              <a:t>(5);</a:t>
            </a:r>
            <a:endParaRPr lang="en" sz="1000">
              <a:cs typeface="Calibri"/>
            </a:endParaRPr>
          </a:p>
          <a:p>
            <a:r>
              <a:rPr lang="en" sz="1000">
                <a:ea typeface="+mn-lt"/>
                <a:cs typeface="+mn-lt"/>
              </a:rPr>
              <a:t>    }</a:t>
            </a:r>
            <a:endParaRPr lang="en" sz="1000">
              <a:cs typeface="Calibri"/>
            </a:endParaRPr>
          </a:p>
          <a:p>
            <a:r>
              <a:rPr lang="en" sz="1000">
                <a:ea typeface="+mn-lt"/>
                <a:cs typeface="+mn-lt"/>
              </a:rPr>
              <a:t>    </a:t>
            </a:r>
          </a:p>
          <a:p>
            <a:r>
              <a:rPr lang="en" sz="1000">
                <a:ea typeface="+mn-lt"/>
                <a:cs typeface="+mn-lt"/>
              </a:rPr>
              <a:t>    hx711L=hx711L&gt;&gt;1;      </a:t>
            </a:r>
            <a:r>
              <a:rPr lang="en" sz="1000">
                <a:solidFill>
                  <a:schemeClr val="accent6"/>
                </a:solidFill>
                <a:ea typeface="+mn-lt"/>
                <a:cs typeface="+mn-lt"/>
              </a:rPr>
              <a:t>//shift bits </a:t>
            </a:r>
            <a:r>
              <a:rPr lang="en" sz="1000">
                <a:ea typeface="+mn-lt"/>
                <a:cs typeface="+mn-lt"/>
              </a:rPr>
              <a:t>      </a:t>
            </a:r>
            <a:endParaRPr lang="en" sz="1000">
              <a:cs typeface="Calibri"/>
            </a:endParaRPr>
          </a:p>
          <a:p>
            <a:r>
              <a:rPr lang="en" sz="1000">
                <a:ea typeface="+mn-lt"/>
                <a:cs typeface="+mn-lt"/>
              </a:rPr>
              <a:t>    </a:t>
            </a:r>
            <a:endParaRPr lang="en" sz="1000">
              <a:cs typeface="Calibri"/>
            </a:endParaRPr>
          </a:p>
          <a:p>
            <a:r>
              <a:rPr lang="en" sz="1000">
                <a:ea typeface="+mn-lt"/>
                <a:cs typeface="+mn-lt"/>
              </a:rPr>
              <a:t>    </a:t>
            </a:r>
            <a:r>
              <a:rPr lang="en" sz="1000">
                <a:solidFill>
                  <a:schemeClr val="accent1"/>
                </a:solidFill>
                <a:ea typeface="+mn-lt"/>
                <a:cs typeface="+mn-lt"/>
              </a:rPr>
              <a:t>if </a:t>
            </a:r>
            <a:r>
              <a:rPr lang="en" sz="1000">
                <a:ea typeface="+mn-lt"/>
                <a:cs typeface="+mn-lt"/>
              </a:rPr>
              <a:t>(hx711H&amp;1)  </a:t>
            </a:r>
            <a:r>
              <a:rPr lang="en" sz="1000">
                <a:solidFill>
                  <a:schemeClr val="accent6"/>
                </a:solidFill>
                <a:ea typeface="+mn-lt"/>
                <a:cs typeface="+mn-lt"/>
              </a:rPr>
              <a:t>//bit setup</a:t>
            </a:r>
            <a:endParaRPr lang="en" sz="1000">
              <a:solidFill>
                <a:schemeClr val="accent6"/>
              </a:solidFill>
              <a:cs typeface="Calibri"/>
            </a:endParaRPr>
          </a:p>
          <a:p>
            <a:r>
              <a:rPr lang="en" sz="1000">
                <a:ea typeface="+mn-lt"/>
                <a:cs typeface="+mn-lt"/>
              </a:rPr>
              <a:t>    {hx711L|=(1&lt;&lt;15);</a:t>
            </a:r>
          </a:p>
          <a:p>
            <a:r>
              <a:rPr lang="en" sz="1000">
                <a:ea typeface="+mn-lt"/>
                <a:cs typeface="+mn-lt"/>
              </a:rPr>
              <a:t>    }</a:t>
            </a:r>
          </a:p>
          <a:p>
            <a:r>
              <a:rPr lang="en" sz="1000">
                <a:ea typeface="+mn-lt"/>
                <a:cs typeface="+mn-lt"/>
              </a:rPr>
              <a:t>    </a:t>
            </a:r>
            <a:r>
              <a:rPr lang="en" sz="1000">
                <a:solidFill>
                  <a:schemeClr val="accent1"/>
                </a:solidFill>
                <a:ea typeface="+mn-lt"/>
                <a:cs typeface="+mn-lt"/>
              </a:rPr>
              <a:t>else</a:t>
            </a:r>
          </a:p>
          <a:p>
            <a:r>
              <a:rPr lang="en" sz="1000">
                <a:ea typeface="+mn-lt"/>
                <a:cs typeface="+mn-lt"/>
              </a:rPr>
              <a:t>    {hx711L&amp;=~(1&lt;&lt;15);</a:t>
            </a:r>
          </a:p>
          <a:p>
            <a:r>
              <a:rPr lang="en" sz="1000">
                <a:ea typeface="+mn-lt"/>
                <a:cs typeface="+mn-lt"/>
              </a:rPr>
              <a:t>    }</a:t>
            </a:r>
          </a:p>
          <a:p>
            <a:r>
              <a:rPr lang="en" sz="1000">
                <a:ea typeface="+mn-lt"/>
                <a:cs typeface="+mn-lt"/>
              </a:rPr>
              <a:t>    hx711H=hx711H&gt;&gt;1;</a:t>
            </a:r>
            <a:endParaRPr lang="en" sz="1000">
              <a:cs typeface="Calibri"/>
            </a:endParaRPr>
          </a:p>
          <a:p>
            <a:r>
              <a:rPr lang="en" sz="1000">
                <a:ea typeface="+mn-lt"/>
                <a:cs typeface="+mn-lt"/>
              </a:rPr>
              <a:t>    </a:t>
            </a:r>
            <a:endParaRPr lang="en" sz="1000">
              <a:cs typeface="Calibri"/>
            </a:endParaRPr>
          </a:p>
          <a:p>
            <a:r>
              <a:rPr lang="en" sz="1000">
                <a:ea typeface="+mn-lt"/>
                <a:cs typeface="+mn-lt"/>
              </a:rPr>
              <a:t>    </a:t>
            </a:r>
            <a:r>
              <a:rPr lang="en" sz="1000">
                <a:solidFill>
                  <a:schemeClr val="accent1"/>
                </a:solidFill>
                <a:ea typeface="+mn-lt"/>
                <a:cs typeface="+mn-lt"/>
              </a:rPr>
              <a:t>return </a:t>
            </a:r>
            <a:r>
              <a:rPr lang="en" sz="1000">
                <a:ea typeface="+mn-lt"/>
                <a:cs typeface="+mn-lt"/>
              </a:rPr>
              <a:t>(hx711H*(65536/18029.6))+hx711L/18029.6;          </a:t>
            </a:r>
            <a:r>
              <a:rPr lang="en" sz="1000">
                <a:solidFill>
                  <a:schemeClr val="accent6"/>
                </a:solidFill>
                <a:ea typeface="+mn-lt"/>
                <a:cs typeface="+mn-lt"/>
              </a:rPr>
              <a:t>//load cell calibration</a:t>
            </a:r>
            <a:endParaRPr lang="en" sz="1000">
              <a:solidFill>
                <a:schemeClr val="accent6"/>
              </a:solidFill>
              <a:cs typeface="Calibri"/>
            </a:endParaRPr>
          </a:p>
          <a:p>
            <a:r>
              <a:rPr lang="en" sz="1000">
                <a:ea typeface="+mn-lt"/>
                <a:cs typeface="+mn-lt"/>
              </a:rPr>
              <a:t>}</a:t>
            </a:r>
          </a:p>
          <a:p>
            <a:pPr marL="0" lvl="0" indent="0" algn="l">
              <a:spcAft>
                <a:spcPts val="0"/>
              </a:spcAft>
              <a:buNone/>
            </a:pPr>
            <a:endParaRPr lang="en" sz="800">
              <a:latin typeface="Calibri"/>
              <a:ea typeface="Lato"/>
              <a:cs typeface="Calibri"/>
            </a:endParaRPr>
          </a:p>
          <a:p>
            <a:endParaRPr lang="en" sz="800">
              <a:latin typeface="Calibri"/>
              <a:ea typeface="Lato"/>
              <a:cs typeface="Calibri"/>
            </a:endParaRPr>
          </a:p>
          <a:p>
            <a:pPr>
              <a:lnSpc>
                <a:spcPct val="114999"/>
              </a:lnSpc>
              <a:spcBef>
                <a:spcPts val="1200"/>
              </a:spcBef>
            </a:pPr>
            <a:endParaRPr lang="en" sz="800">
              <a:latin typeface="Calibri"/>
              <a:ea typeface="Lato"/>
              <a:cs typeface="Calibri"/>
            </a:endParaRPr>
          </a:p>
        </p:txBody>
      </p:sp>
    </p:spTree>
    <p:extLst>
      <p:ext uri="{BB962C8B-B14F-4D97-AF65-F5344CB8AC3E}">
        <p14:creationId xmlns:p14="http://schemas.microsoft.com/office/powerpoint/2010/main" val="387229433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sp>
        <p:nvSpPr>
          <p:cNvPr id="369" name="Google Shape;369;p54"/>
          <p:cNvSpPr txBox="1">
            <a:spLocks noGrp="1"/>
          </p:cNvSpPr>
          <p:nvPr>
            <p:ph type="body" idx="1"/>
          </p:nvPr>
        </p:nvSpPr>
        <p:spPr>
          <a:xfrm>
            <a:off x="727650" y="1441200"/>
            <a:ext cx="7688700" cy="2851500"/>
          </a:xfrm>
          <a:prstGeom prst="rect">
            <a:avLst/>
          </a:prstGeom>
        </p:spPr>
        <p:txBody>
          <a:bodyPr spcFirstLastPara="1" wrap="square" lIns="91425" tIns="91425" rIns="91425" bIns="91425" anchor="t" anchorCtr="0">
            <a:normAutofit lnSpcReduction="10000"/>
          </a:bodyPr>
          <a:lstStyle/>
          <a:p>
            <a:pPr>
              <a:lnSpc>
                <a:spcPct val="150000"/>
              </a:lnSpc>
            </a:pPr>
            <a:r>
              <a:rPr lang="en" sz="1200">
                <a:latin typeface="Times New Roman" panose="02020603050405020304" pitchFamily="18" charset="0"/>
                <a:cs typeface="Times New Roman" panose="02020603050405020304" pitchFamily="18" charset="0"/>
              </a:rPr>
              <a:t> Learned about </a:t>
            </a:r>
            <a:r>
              <a:rPr lang="en-US" sz="1200">
                <a:latin typeface="Times New Roman" panose="02020603050405020304" pitchFamily="18" charset="0"/>
                <a:cs typeface="Times New Roman" panose="02020603050405020304" pitchFamily="18" charset="0"/>
              </a:rPr>
              <a:t>EEPROM OF ATMEGA32 </a:t>
            </a:r>
          </a:p>
          <a:p>
            <a:pPr>
              <a:lnSpc>
                <a:spcPct val="150000"/>
              </a:lnSpc>
            </a:pPr>
            <a:r>
              <a:rPr lang="en-US" sz="1200">
                <a:latin typeface="Times New Roman" panose="02020603050405020304" pitchFamily="18" charset="0"/>
                <a:cs typeface="Times New Roman" panose="02020603050405020304" pitchFamily="18" charset="0"/>
              </a:rPr>
              <a:t> </a:t>
            </a:r>
            <a:r>
              <a:rPr lang="en" sz="1200">
                <a:latin typeface="Times New Roman" panose="02020603050405020304" pitchFamily="18" charset="0"/>
                <a:cs typeface="Times New Roman" panose="02020603050405020304" pitchFamily="18" charset="0"/>
              </a:rPr>
              <a:t>Learned to simulate using Proteus </a:t>
            </a:r>
            <a:endParaRPr lang="en" sz="1200">
              <a:latin typeface="Times New Roman" panose="02020603050405020304" pitchFamily="18" charset="0"/>
              <a:ea typeface="Calibri"/>
              <a:cs typeface="Times New Roman" panose="02020603050405020304" pitchFamily="18" charset="0"/>
            </a:endParaRPr>
          </a:p>
          <a:p>
            <a:pPr>
              <a:lnSpc>
                <a:spcPct val="150000"/>
              </a:lnSpc>
            </a:pPr>
            <a:r>
              <a:rPr lang="en" sz="1200">
                <a:latin typeface="Times New Roman" panose="02020603050405020304" pitchFamily="18" charset="0"/>
                <a:cs typeface="Times New Roman" panose="02020603050405020304" pitchFamily="18" charset="0"/>
              </a:rPr>
              <a:t> Learned to do 3D animation </a:t>
            </a:r>
            <a:endParaRPr lang="en" sz="1200">
              <a:latin typeface="Times New Roman" panose="02020603050405020304" pitchFamily="18" charset="0"/>
              <a:ea typeface="Calibri"/>
              <a:cs typeface="Times New Roman" panose="02020603050405020304" pitchFamily="18" charset="0"/>
            </a:endParaRPr>
          </a:p>
          <a:p>
            <a:pPr>
              <a:lnSpc>
                <a:spcPct val="150000"/>
              </a:lnSpc>
            </a:pPr>
            <a:r>
              <a:rPr lang="en" sz="1200">
                <a:latin typeface="Times New Roman" panose="02020603050405020304" pitchFamily="18" charset="0"/>
                <a:ea typeface="Calibri"/>
                <a:cs typeface="Times New Roman" panose="02020603050405020304" pitchFamily="18" charset="0"/>
              </a:rPr>
              <a:t>Learned about EEPROM</a:t>
            </a:r>
          </a:p>
          <a:p>
            <a:pPr>
              <a:lnSpc>
                <a:spcPct val="150000"/>
              </a:lnSpc>
            </a:pPr>
            <a:r>
              <a:rPr lang="en" sz="1200">
                <a:latin typeface="Times New Roman" panose="02020603050405020304" pitchFamily="18" charset="0"/>
                <a:ea typeface="Calibri"/>
                <a:cs typeface="Times New Roman" panose="02020603050405020304" pitchFamily="18" charset="0"/>
              </a:rPr>
              <a:t>Learned about power supply</a:t>
            </a:r>
          </a:p>
          <a:p>
            <a:pPr marL="0" indent="0">
              <a:lnSpc>
                <a:spcPct val="150000"/>
              </a:lnSpc>
              <a:spcBef>
                <a:spcPts val="1200"/>
              </a:spcBef>
              <a:spcAft>
                <a:spcPts val="1200"/>
              </a:spcAft>
              <a:buNone/>
            </a:pPr>
            <a:r>
              <a:rPr lang="en" sz="1200">
                <a:latin typeface="Times New Roman" panose="02020603050405020304" pitchFamily="18" charset="0"/>
                <a:cs typeface="Times New Roman" panose="02020603050405020304" pitchFamily="18" charset="0"/>
              </a:rPr>
              <a:t>Our hardware project will be to manufacture a shrimp feeding mechanism. I recognized what needed to be done by engaging with my project teammates, attending hardware project meetings, and conducting research. First, we draft the proposal by stating our problem and the recommended remedy. Then we did interim evaluation and now we do final evaluation I gathered theoretical knowledge on </a:t>
            </a:r>
            <a:r>
              <a:rPr lang="en-US" sz="1200">
                <a:latin typeface="Times New Roman" panose="02020603050405020304" pitchFamily="18" charset="0"/>
                <a:cs typeface="Times New Roman" panose="02020603050405020304" pitchFamily="18" charset="0"/>
              </a:rPr>
              <a:t>my components of this project.</a:t>
            </a:r>
          </a:p>
        </p:txBody>
      </p:sp>
      <p:sp>
        <p:nvSpPr>
          <p:cNvPr id="370" name="Google Shape;370;p54"/>
          <p:cNvSpPr txBox="1"/>
          <p:nvPr/>
        </p:nvSpPr>
        <p:spPr>
          <a:xfrm>
            <a:off x="727650" y="615125"/>
            <a:ext cx="5104200" cy="461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200"/>
              </a:spcAft>
              <a:buNone/>
            </a:pPr>
            <a:r>
              <a:rPr lang="en" sz="1800" i="1">
                <a:solidFill>
                  <a:schemeClr val="accent1"/>
                </a:solidFill>
                <a:latin typeface="Raleway ExtraBold"/>
                <a:ea typeface="Raleway ExtraBold"/>
                <a:cs typeface="Raleway ExtraBold"/>
                <a:sym typeface="Raleway ExtraBold"/>
              </a:rPr>
              <a:t>Member 05: Perera J.K.A.T- 204155M</a:t>
            </a:r>
            <a:endParaRPr sz="1900" i="1">
              <a:latin typeface="Raleway ExtraBold"/>
              <a:ea typeface="Raleway ExtraBold"/>
              <a:cs typeface="Raleway ExtraBold"/>
              <a:sym typeface="Raleway ExtraBold"/>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317B3EA-932E-18DF-62B7-69C366390892}"/>
              </a:ext>
            </a:extLst>
          </p:cNvPr>
          <p:cNvSpPr txBox="1"/>
          <p:nvPr/>
        </p:nvSpPr>
        <p:spPr>
          <a:xfrm>
            <a:off x="642760" y="266203"/>
            <a:ext cx="2743200" cy="45720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solidFill>
                  <a:srgbClr val="595959"/>
                </a:solidFill>
                <a:latin typeface="Times New Roman" panose="02020603050405020304" pitchFamily="18" charset="0"/>
                <a:cs typeface="Times New Roman" panose="02020603050405020304" pitchFamily="18" charset="0"/>
              </a:rPr>
              <a:t>Responsibilities</a:t>
            </a:r>
          </a:p>
        </p:txBody>
      </p:sp>
      <p:sp>
        <p:nvSpPr>
          <p:cNvPr id="5" name="TextBox 4">
            <a:extLst>
              <a:ext uri="{FF2B5EF4-FFF2-40B4-BE49-F238E27FC236}">
                <a16:creationId xmlns:a16="http://schemas.microsoft.com/office/drawing/2014/main" id="{AEFE110A-9858-6DB5-2A28-21756DA69755}"/>
              </a:ext>
            </a:extLst>
          </p:cNvPr>
          <p:cNvSpPr txBox="1"/>
          <p:nvPr/>
        </p:nvSpPr>
        <p:spPr>
          <a:xfrm>
            <a:off x="674988" y="1014799"/>
            <a:ext cx="8033436" cy="2275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en-US" sz="1200">
                <a:solidFill>
                  <a:srgbClr val="1A1A1A"/>
                </a:solidFill>
                <a:latin typeface="Times New Roman" panose="02020603050405020304" pitchFamily="18" charset="0"/>
                <a:cs typeface="Times New Roman" panose="02020603050405020304" pitchFamily="18" charset="0"/>
              </a:rPr>
              <a:t>Learning EEPROM of </a:t>
            </a:r>
            <a:r>
              <a:rPr lang="en-US" sz="1200" err="1">
                <a:solidFill>
                  <a:srgbClr val="1A1A1A"/>
                </a:solidFill>
                <a:latin typeface="Times New Roman" panose="02020603050405020304" pitchFamily="18" charset="0"/>
                <a:cs typeface="Times New Roman" panose="02020603050405020304" pitchFamily="18" charset="0"/>
              </a:rPr>
              <a:t>Atmega</a:t>
            </a:r>
            <a:r>
              <a:rPr lang="en-US" sz="1200">
                <a:solidFill>
                  <a:srgbClr val="1A1A1A"/>
                </a:solidFill>
                <a:latin typeface="Times New Roman" panose="02020603050405020304" pitchFamily="18" charset="0"/>
                <a:cs typeface="Times New Roman" panose="02020603050405020304" pitchFamily="18" charset="0"/>
              </a:rPr>
              <a:t> 32 and how it works</a:t>
            </a:r>
            <a:br>
              <a:rPr lang="en-US" sz="1200">
                <a:latin typeface="Times New Roman" panose="02020603050405020304" pitchFamily="18" charset="0"/>
                <a:cs typeface="Times New Roman" panose="02020603050405020304" pitchFamily="18" charset="0"/>
              </a:rPr>
            </a:br>
            <a:r>
              <a:rPr lang="en-US" sz="1200">
                <a:solidFill>
                  <a:srgbClr val="1A1A1A"/>
                </a:solidFill>
                <a:latin typeface="Times New Roman" panose="02020603050405020304" pitchFamily="18" charset="0"/>
                <a:cs typeface="Times New Roman" panose="02020603050405020304" pitchFamily="18" charset="0"/>
              </a:rPr>
              <a:t>About Temperature sensor and how it works</a:t>
            </a:r>
            <a:br>
              <a:rPr lang="en-US" sz="1200">
                <a:latin typeface="Times New Roman" panose="02020603050405020304" pitchFamily="18" charset="0"/>
                <a:cs typeface="Times New Roman" panose="02020603050405020304" pitchFamily="18" charset="0"/>
              </a:rPr>
            </a:br>
            <a:r>
              <a:rPr lang="en-US" sz="1200">
                <a:solidFill>
                  <a:srgbClr val="1A1A1A"/>
                </a:solidFill>
                <a:latin typeface="Times New Roman" panose="02020603050405020304" pitchFamily="18" charset="0"/>
                <a:cs typeface="Times New Roman" panose="02020603050405020304" pitchFamily="18" charset="0"/>
              </a:rPr>
              <a:t>How to connect to Temperature sensor to atmega32 microcontroller</a:t>
            </a:r>
            <a:br>
              <a:rPr lang="en-US" sz="1200">
                <a:latin typeface="Times New Roman" panose="02020603050405020304" pitchFamily="18" charset="0"/>
                <a:cs typeface="Times New Roman" panose="02020603050405020304" pitchFamily="18" charset="0"/>
              </a:rPr>
            </a:br>
            <a:r>
              <a:rPr lang="en-US" sz="1200">
                <a:solidFill>
                  <a:srgbClr val="1A1A1A"/>
                </a:solidFill>
                <a:latin typeface="Times New Roman" panose="02020603050405020304" pitchFamily="18" charset="0"/>
                <a:cs typeface="Times New Roman" panose="02020603050405020304" pitchFamily="18" charset="0"/>
              </a:rPr>
              <a:t>Refer the code part of them</a:t>
            </a:r>
            <a:endParaRPr lang="en-US" sz="1200">
              <a:solidFill>
                <a:srgbClr val="000000"/>
              </a:solidFill>
              <a:latin typeface="Times New Roman" panose="02020603050405020304" pitchFamily="18" charset="0"/>
              <a:ea typeface="Calibri"/>
              <a:cs typeface="Times New Roman" panose="02020603050405020304" pitchFamily="18" charset="0"/>
            </a:endParaRPr>
          </a:p>
          <a:p>
            <a:pPr>
              <a:lnSpc>
                <a:spcPct val="150000"/>
              </a:lnSpc>
            </a:pPr>
            <a:r>
              <a:rPr lang="en-US" sz="1200">
                <a:latin typeface="Times New Roman" panose="02020603050405020304" pitchFamily="18" charset="0"/>
                <a:cs typeface="Times New Roman" panose="02020603050405020304" pitchFamily="18" charset="0"/>
              </a:rPr>
              <a:t>Learning about power supply</a:t>
            </a:r>
            <a:endParaRPr lang="en-US" sz="1200">
              <a:latin typeface="Times New Roman" panose="02020603050405020304" pitchFamily="18" charset="0"/>
              <a:ea typeface="Calibri"/>
              <a:cs typeface="Times New Roman" panose="02020603050405020304" pitchFamily="18" charset="0"/>
            </a:endParaRPr>
          </a:p>
          <a:p>
            <a:pPr>
              <a:lnSpc>
                <a:spcPct val="150000"/>
              </a:lnSpc>
            </a:pPr>
            <a:r>
              <a:rPr lang="en-US" sz="1200">
                <a:latin typeface="Times New Roman" panose="02020603050405020304" pitchFamily="18" charset="0"/>
                <a:cs typeface="Times New Roman" panose="02020603050405020304" pitchFamily="18" charset="0"/>
              </a:rPr>
              <a:t>How connect to power supply to circuit</a:t>
            </a:r>
            <a:br>
              <a:rPr lang="en-US" sz="1200">
                <a:latin typeface="Times New Roman" panose="02020603050405020304" pitchFamily="18" charset="0"/>
                <a:cs typeface="Times New Roman" panose="02020603050405020304" pitchFamily="18" charset="0"/>
              </a:rPr>
            </a:br>
            <a:r>
              <a:rPr lang="en-US" sz="1200">
                <a:solidFill>
                  <a:srgbClr val="1A1A1A"/>
                </a:solidFill>
                <a:latin typeface="Times New Roman" panose="02020603050405020304" pitchFamily="18" charset="0"/>
                <a:cs typeface="Times New Roman" panose="02020603050405020304" pitchFamily="18" charset="0"/>
              </a:rPr>
              <a:t>Identifying devices needed to when connecting to those sensors to atmega32 microcontroller</a:t>
            </a:r>
            <a:br>
              <a:rPr lang="en-US" sz="1200">
                <a:latin typeface="Times New Roman" panose="02020603050405020304" pitchFamily="18" charset="0"/>
                <a:cs typeface="Times New Roman" panose="02020603050405020304" pitchFamily="18" charset="0"/>
              </a:rPr>
            </a:br>
            <a:r>
              <a:rPr lang="en-US" sz="1200">
                <a:solidFill>
                  <a:srgbClr val="1A1A1A"/>
                </a:solidFill>
                <a:latin typeface="Times New Roman" panose="02020603050405020304" pitchFamily="18" charset="0"/>
                <a:cs typeface="Times New Roman" panose="02020603050405020304" pitchFamily="18" charset="0"/>
              </a:rPr>
              <a:t>Learning to do 3D animations</a:t>
            </a:r>
            <a:endParaRPr lang="en-US" sz="1200">
              <a:latin typeface="Times New Roman" panose="02020603050405020304" pitchFamily="18" charset="0"/>
              <a:ea typeface="Calibri"/>
              <a:cs typeface="Times New Roman" panose="02020603050405020304" pitchFamily="18" charset="0"/>
            </a:endParaRPr>
          </a:p>
        </p:txBody>
      </p:sp>
    </p:spTree>
    <p:extLst>
      <p:ext uri="{BB962C8B-B14F-4D97-AF65-F5344CB8AC3E}">
        <p14:creationId xmlns:p14="http://schemas.microsoft.com/office/powerpoint/2010/main" val="383767637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50815E-97E3-A3F1-5A26-679DB184C763}"/>
              </a:ext>
            </a:extLst>
          </p:cNvPr>
          <p:cNvSpPr>
            <a:spLocks noGrp="1"/>
          </p:cNvSpPr>
          <p:nvPr>
            <p:ph type="title"/>
          </p:nvPr>
        </p:nvSpPr>
        <p:spPr>
          <a:xfrm>
            <a:off x="729450" y="345314"/>
            <a:ext cx="7688700" cy="535200"/>
          </a:xfrm>
        </p:spPr>
        <p:txBody>
          <a:bodyPr>
            <a:normAutofit fontScale="90000"/>
          </a:bodyPr>
          <a:lstStyle/>
          <a:p>
            <a:r>
              <a:rPr lang="en-GB" b="1">
                <a:latin typeface="Times New Roman" panose="02020603050405020304" pitchFamily="18" charset="0"/>
                <a:ea typeface="Calibri Light"/>
                <a:cs typeface="Times New Roman" panose="02020603050405020304" pitchFamily="18" charset="0"/>
              </a:rPr>
              <a:t>Techniques</a:t>
            </a:r>
          </a:p>
        </p:txBody>
      </p:sp>
      <p:sp>
        <p:nvSpPr>
          <p:cNvPr id="3" name="Text Placeholder 2">
            <a:extLst>
              <a:ext uri="{FF2B5EF4-FFF2-40B4-BE49-F238E27FC236}">
                <a16:creationId xmlns:a16="http://schemas.microsoft.com/office/drawing/2014/main" id="{FB2C6115-70C6-E6AF-265A-7794AB8E2C88}"/>
              </a:ext>
            </a:extLst>
          </p:cNvPr>
          <p:cNvSpPr>
            <a:spLocks noGrp="1"/>
          </p:cNvSpPr>
          <p:nvPr>
            <p:ph type="body" idx="1"/>
          </p:nvPr>
        </p:nvSpPr>
        <p:spPr>
          <a:xfrm>
            <a:off x="729450" y="873368"/>
            <a:ext cx="7688700" cy="3466607"/>
          </a:xfrm>
        </p:spPr>
        <p:txBody>
          <a:bodyPr>
            <a:normAutofit/>
          </a:bodyPr>
          <a:lstStyle/>
          <a:p>
            <a:pPr marL="146050" indent="0">
              <a:lnSpc>
                <a:spcPct val="150000"/>
              </a:lnSpc>
              <a:buNone/>
            </a:pPr>
            <a:r>
              <a:rPr lang="en-GB" sz="1200" b="1">
                <a:latin typeface="Times New Roman" panose="02020603050405020304" pitchFamily="18" charset="0"/>
                <a:ea typeface="Calibri" panose="020F0502020204030204"/>
                <a:cs typeface="Times New Roman" panose="02020603050405020304" pitchFamily="18" charset="0"/>
              </a:rPr>
              <a:t>EEPROM of </a:t>
            </a:r>
            <a:r>
              <a:rPr lang="en-GB" sz="1200" b="1" err="1">
                <a:latin typeface="Times New Roman" panose="02020603050405020304" pitchFamily="18" charset="0"/>
                <a:ea typeface="Calibri" panose="020F0502020204030204"/>
                <a:cs typeface="Times New Roman" panose="02020603050405020304" pitchFamily="18" charset="0"/>
              </a:rPr>
              <a:t>Atmega</a:t>
            </a:r>
            <a:r>
              <a:rPr lang="en-GB" sz="1200" b="1">
                <a:latin typeface="Times New Roman" panose="02020603050405020304" pitchFamily="18" charset="0"/>
                <a:ea typeface="Calibri" panose="020F0502020204030204"/>
                <a:cs typeface="Times New Roman" panose="02020603050405020304" pitchFamily="18" charset="0"/>
              </a:rPr>
              <a:t> 32</a:t>
            </a:r>
          </a:p>
          <a:p>
            <a:pPr marL="146050" indent="0">
              <a:lnSpc>
                <a:spcPct val="150000"/>
              </a:lnSpc>
              <a:buNone/>
            </a:pPr>
            <a:endParaRPr lang="en-GB" sz="1200" b="1">
              <a:latin typeface="Times New Roman" panose="02020603050405020304" pitchFamily="18" charset="0"/>
              <a:ea typeface="Calibri" panose="020F0502020204030204"/>
              <a:cs typeface="Times New Roman" panose="02020603050405020304" pitchFamily="18" charset="0"/>
            </a:endParaRPr>
          </a:p>
          <a:p>
            <a:pPr>
              <a:lnSpc>
                <a:spcPct val="150000"/>
              </a:lnSpc>
            </a:pPr>
            <a:r>
              <a:rPr lang="en-GB" sz="1200">
                <a:latin typeface="Times New Roman" panose="02020603050405020304" pitchFamily="18" charset="0"/>
                <a:ea typeface="Calibri" panose="020F0502020204030204"/>
                <a:cs typeface="Times New Roman" panose="02020603050405020304" pitchFamily="18" charset="0"/>
              </a:rPr>
              <a:t>This use for store the temperature value which read by the </a:t>
            </a:r>
          </a:p>
          <a:p>
            <a:pPr marL="146050" indent="0">
              <a:lnSpc>
                <a:spcPct val="150000"/>
              </a:lnSpc>
              <a:buNone/>
            </a:pPr>
            <a:r>
              <a:rPr lang="en-GB" sz="1200">
                <a:latin typeface="Times New Roman" panose="02020603050405020304" pitchFamily="18" charset="0"/>
                <a:ea typeface="Calibri" panose="020F0502020204030204"/>
                <a:cs typeface="Times New Roman" panose="02020603050405020304" pitchFamily="18" charset="0"/>
              </a:rPr>
              <a:t>        temperature sensor.</a:t>
            </a:r>
          </a:p>
          <a:p>
            <a:pPr>
              <a:lnSpc>
                <a:spcPct val="150000"/>
              </a:lnSpc>
              <a:buFont typeface="Arial"/>
              <a:buChar char="●"/>
            </a:pPr>
            <a:r>
              <a:rPr lang="en-GB" sz="1200">
                <a:latin typeface="Times New Roman" panose="02020603050405020304" pitchFamily="18" charset="0"/>
                <a:ea typeface="Calibri" panose="020F0502020204030204"/>
                <a:cs typeface="Times New Roman" panose="02020603050405020304" pitchFamily="18" charset="0"/>
              </a:rPr>
              <a:t>This store the values as hexadecimal format</a:t>
            </a:r>
          </a:p>
          <a:p>
            <a:pPr marL="146050" indent="0">
              <a:lnSpc>
                <a:spcPct val="150000"/>
              </a:lnSpc>
              <a:buNone/>
            </a:pPr>
            <a:endParaRPr lang="en-GB" sz="1200">
              <a:latin typeface="Times New Roman" panose="02020603050405020304" pitchFamily="18" charset="0"/>
              <a:ea typeface="Calibri" panose="020F0502020204030204"/>
              <a:cs typeface="Times New Roman" panose="02020603050405020304" pitchFamily="18" charset="0"/>
            </a:endParaRPr>
          </a:p>
          <a:p>
            <a:pPr marL="146050" indent="0">
              <a:lnSpc>
                <a:spcPct val="150000"/>
              </a:lnSpc>
              <a:buNone/>
            </a:pPr>
            <a:r>
              <a:rPr lang="en-GB" sz="1200" b="1">
                <a:latin typeface="Times New Roman" panose="02020603050405020304" pitchFamily="18" charset="0"/>
                <a:ea typeface="Calibri" panose="020F0502020204030204"/>
                <a:cs typeface="Times New Roman" panose="02020603050405020304" pitchFamily="18" charset="0"/>
              </a:rPr>
              <a:t>Temperature sensor</a:t>
            </a:r>
          </a:p>
          <a:p>
            <a:pPr>
              <a:lnSpc>
                <a:spcPct val="150000"/>
              </a:lnSpc>
            </a:pPr>
            <a:endParaRPr lang="en-GB" sz="1200" b="1">
              <a:latin typeface="Times New Roman" panose="02020603050405020304" pitchFamily="18" charset="0"/>
              <a:ea typeface="Calibri" panose="020F0502020204030204"/>
              <a:cs typeface="Times New Roman" panose="02020603050405020304" pitchFamily="18" charset="0"/>
            </a:endParaRPr>
          </a:p>
          <a:p>
            <a:pPr>
              <a:lnSpc>
                <a:spcPct val="150000"/>
              </a:lnSpc>
              <a:buFont typeface="Arial,Sans-Serif" panose="020B0604020202020204" pitchFamily="34" charset="0"/>
            </a:pPr>
            <a:r>
              <a:rPr lang="en-GB" sz="1200">
                <a:latin typeface="Times New Roman" panose="02020603050405020304" pitchFamily="18" charset="0"/>
                <a:ea typeface="Calibri" panose="020F0502020204030204"/>
                <a:cs typeface="Times New Roman" panose="02020603050405020304" pitchFamily="18" charset="0"/>
              </a:rPr>
              <a:t>This component measures the temperature of water in the pond.</a:t>
            </a:r>
          </a:p>
          <a:p>
            <a:pPr>
              <a:lnSpc>
                <a:spcPct val="150000"/>
              </a:lnSpc>
              <a:buFont typeface="Arial,Sans-Serif" panose="020B0604020202020204" pitchFamily="34" charset="0"/>
            </a:pPr>
            <a:r>
              <a:rPr lang="en-GB" sz="1200">
                <a:latin typeface="Times New Roman" panose="02020603050405020304" pitchFamily="18" charset="0"/>
                <a:ea typeface="Calibri" panose="020F0502020204030204"/>
                <a:cs typeface="Times New Roman" panose="02020603050405020304" pitchFamily="18" charset="0"/>
              </a:rPr>
              <a:t>Then it send to </a:t>
            </a:r>
            <a:r>
              <a:rPr lang="en-GB" sz="1200" err="1">
                <a:latin typeface="Times New Roman" panose="02020603050405020304" pitchFamily="18" charset="0"/>
                <a:ea typeface="Calibri" panose="020F0502020204030204"/>
                <a:cs typeface="Times New Roman" panose="02020603050405020304" pitchFamily="18" charset="0"/>
              </a:rPr>
              <a:t>eeprom</a:t>
            </a:r>
            <a:r>
              <a:rPr lang="en-GB" sz="1200">
                <a:latin typeface="Times New Roman" panose="02020603050405020304" pitchFamily="18" charset="0"/>
                <a:ea typeface="Calibri" panose="020F0502020204030204"/>
                <a:cs typeface="Times New Roman" panose="02020603050405020304" pitchFamily="18" charset="0"/>
              </a:rPr>
              <a:t> of </a:t>
            </a:r>
            <a:r>
              <a:rPr lang="en-GB" sz="1200" err="1">
                <a:latin typeface="Times New Roman" panose="02020603050405020304" pitchFamily="18" charset="0"/>
                <a:ea typeface="Calibri" panose="020F0502020204030204"/>
                <a:cs typeface="Times New Roman" panose="02020603050405020304" pitchFamily="18" charset="0"/>
              </a:rPr>
              <a:t>atmega</a:t>
            </a:r>
            <a:r>
              <a:rPr lang="en-GB" sz="1200">
                <a:latin typeface="Times New Roman" panose="02020603050405020304" pitchFamily="18" charset="0"/>
                <a:ea typeface="Calibri" panose="020F0502020204030204"/>
                <a:cs typeface="Times New Roman" panose="02020603050405020304" pitchFamily="18" charset="0"/>
              </a:rPr>
              <a:t> 32 for store the value</a:t>
            </a:r>
          </a:p>
          <a:p>
            <a:pPr>
              <a:lnSpc>
                <a:spcPct val="150000"/>
              </a:lnSpc>
              <a:buFont typeface="Arial,Sans-Serif" panose="020B0604020202020204" pitchFamily="34" charset="0"/>
            </a:pPr>
            <a:endParaRPr lang="en-GB" sz="1200">
              <a:latin typeface="Times New Roman" panose="02020603050405020304" pitchFamily="18" charset="0"/>
              <a:ea typeface="Calibri" panose="020F0502020204030204"/>
              <a:cs typeface="Times New Roman" panose="02020603050405020304" pitchFamily="18" charset="0"/>
            </a:endParaRPr>
          </a:p>
          <a:p>
            <a:pPr>
              <a:lnSpc>
                <a:spcPct val="150000"/>
              </a:lnSpc>
            </a:pPr>
            <a:endParaRPr lang="en-GB" sz="1200" b="1">
              <a:latin typeface="Times New Roman" panose="02020603050405020304" pitchFamily="18" charset="0"/>
              <a:ea typeface="Calibri" panose="020F0502020204030204"/>
              <a:cs typeface="Times New Roman" panose="02020603050405020304" pitchFamily="18" charset="0"/>
            </a:endParaRPr>
          </a:p>
          <a:p>
            <a:pPr marL="146050" indent="0">
              <a:lnSpc>
                <a:spcPct val="150000"/>
              </a:lnSpc>
              <a:buNone/>
            </a:pPr>
            <a:endParaRPr lang="en-GB" sz="1200">
              <a:latin typeface="Times New Roman" panose="02020603050405020304" pitchFamily="18" charset="0"/>
              <a:ea typeface="Calibri" panose="020F0502020204030204"/>
              <a:cs typeface="Times New Roman" panose="02020603050405020304" pitchFamily="18" charset="0"/>
            </a:endParaRPr>
          </a:p>
          <a:p>
            <a:pPr>
              <a:lnSpc>
                <a:spcPct val="150000"/>
              </a:lnSpc>
            </a:pPr>
            <a:endParaRPr lang="en-GB" sz="1200">
              <a:latin typeface="Times New Roman" panose="02020603050405020304" pitchFamily="18" charset="0"/>
              <a:ea typeface="Calibri" panose="020F0502020204030204"/>
              <a:cs typeface="Times New Roman" panose="02020603050405020304" pitchFamily="18" charset="0"/>
            </a:endParaRPr>
          </a:p>
          <a:p>
            <a:pPr>
              <a:lnSpc>
                <a:spcPct val="150000"/>
              </a:lnSpc>
            </a:pPr>
            <a:endParaRPr lang="en-GB" sz="1200">
              <a:latin typeface="Times New Roman" panose="02020603050405020304" pitchFamily="18" charset="0"/>
              <a:ea typeface="Calibri" panose="020F0502020204030204"/>
              <a:cs typeface="Times New Roman" panose="02020603050405020304" pitchFamily="18" charset="0"/>
            </a:endParaRPr>
          </a:p>
          <a:p>
            <a:pPr marL="146050" indent="0">
              <a:lnSpc>
                <a:spcPct val="150000"/>
              </a:lnSpc>
              <a:buNone/>
            </a:pPr>
            <a:endParaRPr lang="en-GB" sz="1200">
              <a:latin typeface="Times New Roman" panose="02020603050405020304" pitchFamily="18" charset="0"/>
              <a:ea typeface="Calibri" panose="020F0502020204030204"/>
              <a:cs typeface="Times New Roman" panose="02020603050405020304" pitchFamily="18" charset="0"/>
            </a:endParaRPr>
          </a:p>
          <a:p>
            <a:pPr marL="146050" indent="0">
              <a:lnSpc>
                <a:spcPct val="150000"/>
              </a:lnSpc>
              <a:buNone/>
            </a:pPr>
            <a:endParaRPr lang="en-GB" sz="1200">
              <a:latin typeface="Times New Roman" panose="02020603050405020304" pitchFamily="18" charset="0"/>
              <a:ea typeface="Calibri" panose="020F0502020204030204"/>
              <a:cs typeface="Times New Roman" panose="02020603050405020304" pitchFamily="18" charset="0"/>
            </a:endParaRPr>
          </a:p>
        </p:txBody>
      </p:sp>
    </p:spTree>
    <p:extLst>
      <p:ext uri="{BB962C8B-B14F-4D97-AF65-F5344CB8AC3E}">
        <p14:creationId xmlns:p14="http://schemas.microsoft.com/office/powerpoint/2010/main" val="156351316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A0E61BB-856A-3F44-322B-9AC02411F2B7}"/>
              </a:ext>
            </a:extLst>
          </p:cNvPr>
          <p:cNvSpPr>
            <a:spLocks noGrp="1"/>
          </p:cNvSpPr>
          <p:nvPr>
            <p:ph type="body" idx="1"/>
          </p:nvPr>
        </p:nvSpPr>
        <p:spPr>
          <a:xfrm>
            <a:off x="729450" y="310798"/>
            <a:ext cx="7688700" cy="4029177"/>
          </a:xfrm>
        </p:spPr>
        <p:txBody>
          <a:bodyPr>
            <a:normAutofit/>
          </a:bodyPr>
          <a:lstStyle/>
          <a:p>
            <a:pPr>
              <a:lnSpc>
                <a:spcPct val="150000"/>
              </a:lnSpc>
              <a:buNone/>
            </a:pPr>
            <a:r>
              <a:rPr lang="en-GB" sz="1200" b="1">
                <a:latin typeface="Times New Roman" panose="02020603050405020304" pitchFamily="18" charset="0"/>
                <a:ea typeface="Calibri Light"/>
                <a:cs typeface="Times New Roman" panose="02020603050405020304" pitchFamily="18" charset="0"/>
              </a:rPr>
              <a:t>Techniques</a:t>
            </a:r>
            <a:endParaRPr lang="en-GB" sz="1200">
              <a:latin typeface="Times New Roman" panose="02020603050405020304" pitchFamily="18" charset="0"/>
              <a:ea typeface="+mn-lt"/>
              <a:cs typeface="Times New Roman" panose="02020603050405020304" pitchFamily="18" charset="0"/>
            </a:endParaRPr>
          </a:p>
          <a:p>
            <a:pPr marL="146050" indent="0">
              <a:lnSpc>
                <a:spcPct val="150000"/>
              </a:lnSpc>
              <a:buNone/>
            </a:pPr>
            <a:endParaRPr lang="en-GB" sz="1200" b="1">
              <a:latin typeface="Times New Roman" panose="02020603050405020304" pitchFamily="18" charset="0"/>
              <a:ea typeface="Calibri" panose="020F0502020204030204"/>
              <a:cs typeface="Times New Roman" panose="02020603050405020304" pitchFamily="18" charset="0"/>
            </a:endParaRPr>
          </a:p>
          <a:p>
            <a:pPr marL="146050" indent="0">
              <a:lnSpc>
                <a:spcPct val="150000"/>
              </a:lnSpc>
              <a:buNone/>
            </a:pPr>
            <a:r>
              <a:rPr lang="en-GB" sz="1200" b="1">
                <a:latin typeface="Times New Roman" panose="02020603050405020304" pitchFamily="18" charset="0"/>
                <a:ea typeface="Calibri" panose="020F0502020204030204"/>
                <a:cs typeface="Times New Roman" panose="02020603050405020304" pitchFamily="18" charset="0"/>
              </a:rPr>
              <a:t>Power Supply</a:t>
            </a:r>
            <a:endParaRPr lang="en-US" sz="1200">
              <a:latin typeface="Times New Roman" panose="02020603050405020304" pitchFamily="18" charset="0"/>
              <a:ea typeface="+mn-lt"/>
              <a:cs typeface="Times New Roman" panose="02020603050405020304" pitchFamily="18" charset="0"/>
            </a:endParaRPr>
          </a:p>
          <a:p>
            <a:pPr marL="285750" indent="-285750">
              <a:lnSpc>
                <a:spcPct val="150000"/>
              </a:lnSpc>
              <a:buFont typeface="Arial"/>
              <a:buChar char="●"/>
            </a:pPr>
            <a:r>
              <a:rPr lang="en-GB" sz="1200">
                <a:latin typeface="Times New Roman" panose="02020603050405020304" pitchFamily="18" charset="0"/>
                <a:ea typeface="Calibri" panose="020F0502020204030204"/>
                <a:cs typeface="Times New Roman" panose="02020603050405020304" pitchFamily="18" charset="0"/>
              </a:rPr>
              <a:t>  This provides the electricity for the circuit. </a:t>
            </a:r>
            <a:endParaRPr lang="en-US" sz="1200">
              <a:latin typeface="Times New Roman" panose="02020603050405020304" pitchFamily="18" charset="0"/>
              <a:ea typeface="+mn-lt"/>
              <a:cs typeface="Times New Roman" panose="02020603050405020304" pitchFamily="18" charset="0"/>
            </a:endParaRPr>
          </a:p>
          <a:p>
            <a:pPr marL="285750" indent="-285750">
              <a:lnSpc>
                <a:spcPct val="150000"/>
              </a:lnSpc>
              <a:buFont typeface="Arial"/>
              <a:buChar char="●"/>
            </a:pPr>
            <a:r>
              <a:rPr lang="en-GB" sz="1200">
                <a:latin typeface="Times New Roman" panose="02020603050405020304" pitchFamily="18" charset="0"/>
                <a:ea typeface="Calibri" panose="020F0502020204030204"/>
                <a:cs typeface="Times New Roman" panose="02020603050405020304" pitchFamily="18" charset="0"/>
              </a:rPr>
              <a:t> This can supply 5v voltage for the circuit</a:t>
            </a:r>
            <a:endParaRPr lang="en-US" sz="1200">
              <a:latin typeface="Times New Roman" panose="02020603050405020304" pitchFamily="18" charset="0"/>
              <a:ea typeface="+mn-lt"/>
              <a:cs typeface="Times New Roman" panose="02020603050405020304" pitchFamily="18" charset="0"/>
            </a:endParaRPr>
          </a:p>
          <a:p>
            <a:pPr marL="285750" indent="-285750">
              <a:lnSpc>
                <a:spcPct val="150000"/>
              </a:lnSpc>
              <a:buFont typeface="Arial"/>
              <a:buChar char="●"/>
            </a:pPr>
            <a:r>
              <a:rPr lang="en-GB" sz="1200">
                <a:latin typeface="Times New Roman" panose="02020603050405020304" pitchFamily="18" charset="0"/>
                <a:ea typeface="Calibri" panose="020F0502020204030204"/>
                <a:cs typeface="Times New Roman" panose="02020603050405020304" pitchFamily="18" charset="0"/>
              </a:rPr>
              <a:t>This can  generate a ac current  </a:t>
            </a:r>
            <a:r>
              <a:rPr lang="en-GB" sz="1200" err="1">
                <a:latin typeface="Times New Roman" panose="02020603050405020304" pitchFamily="18" charset="0"/>
                <a:ea typeface="Calibri" panose="020F0502020204030204"/>
                <a:cs typeface="Times New Roman" panose="02020603050405020304" pitchFamily="18" charset="0"/>
              </a:rPr>
              <a:t>is's</a:t>
            </a:r>
            <a:r>
              <a:rPr lang="en-GB" sz="1200">
                <a:latin typeface="Times New Roman" panose="02020603050405020304" pitchFamily="18" charset="0"/>
                <a:ea typeface="Calibri" panose="020F0502020204030204"/>
                <a:cs typeface="Times New Roman" panose="02020603050405020304" pitchFamily="18" charset="0"/>
              </a:rPr>
              <a:t> voltage is 230v and using transformer it reduced to 21 voltage</a:t>
            </a:r>
          </a:p>
          <a:p>
            <a:pPr marL="285750" indent="-285750">
              <a:lnSpc>
                <a:spcPct val="150000"/>
              </a:lnSpc>
              <a:buFont typeface="Arial"/>
              <a:buChar char="●"/>
            </a:pPr>
            <a:r>
              <a:rPr lang="en-GB" sz="1200">
                <a:latin typeface="Times New Roman" panose="02020603050405020304" pitchFamily="18" charset="0"/>
                <a:ea typeface="+mn-lt"/>
                <a:cs typeface="Times New Roman" panose="02020603050405020304" pitchFamily="18" charset="0"/>
              </a:rPr>
              <a:t> Then it go the 7805 regulator and provide 5 </a:t>
            </a:r>
            <a:r>
              <a:rPr lang="en-GB" sz="1200" err="1">
                <a:latin typeface="Times New Roman" panose="02020603050405020304" pitchFamily="18" charset="0"/>
                <a:ea typeface="+mn-lt"/>
                <a:cs typeface="Times New Roman" panose="02020603050405020304" pitchFamily="18" charset="0"/>
              </a:rPr>
              <a:t>volatage</a:t>
            </a:r>
            <a:r>
              <a:rPr lang="en-GB" sz="1200">
                <a:latin typeface="Times New Roman" panose="02020603050405020304" pitchFamily="18" charset="0"/>
                <a:ea typeface="+mn-lt"/>
                <a:cs typeface="Times New Roman" panose="02020603050405020304" pitchFamily="18" charset="0"/>
              </a:rPr>
              <a:t> for the circuit.</a:t>
            </a:r>
          </a:p>
          <a:p>
            <a:pPr marL="0" indent="0">
              <a:lnSpc>
                <a:spcPct val="150000"/>
              </a:lnSpc>
              <a:buNone/>
            </a:pPr>
            <a:endParaRPr lang="en-GB" sz="1200">
              <a:latin typeface="Times New Roman" panose="02020603050405020304" pitchFamily="18" charset="0"/>
              <a:ea typeface="Calibri" panose="020F0502020204030204"/>
              <a:cs typeface="Times New Roman" panose="02020603050405020304" pitchFamily="18" charset="0"/>
            </a:endParaRPr>
          </a:p>
        </p:txBody>
      </p:sp>
    </p:spTree>
    <p:extLst>
      <p:ext uri="{BB962C8B-B14F-4D97-AF65-F5344CB8AC3E}">
        <p14:creationId xmlns:p14="http://schemas.microsoft.com/office/powerpoint/2010/main" val="28351199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0B02BF0-9D64-9C25-9956-3A55E19AAA1D}"/>
              </a:ext>
            </a:extLst>
          </p:cNvPr>
          <p:cNvSpPr txBox="1"/>
          <p:nvPr/>
        </p:nvSpPr>
        <p:spPr>
          <a:xfrm>
            <a:off x="486696" y="471949"/>
            <a:ext cx="2629122" cy="1216741"/>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nSpc>
                <a:spcPct val="90000"/>
              </a:lnSpc>
              <a:spcBef>
                <a:spcPct val="0"/>
              </a:spcBef>
              <a:spcAft>
                <a:spcPts val="600"/>
              </a:spcAft>
            </a:pPr>
            <a:r>
              <a:rPr lang="en-US" sz="3700" kern="1200">
                <a:solidFill>
                  <a:schemeClr val="tx1"/>
                </a:solidFill>
                <a:latin typeface="+mj-lt"/>
                <a:ea typeface="+mj-ea"/>
                <a:cs typeface="+mj-cs"/>
              </a:rPr>
              <a:t>EEPROM of ATMEGA 32</a:t>
            </a:r>
          </a:p>
        </p:txBody>
      </p:sp>
      <p:sp>
        <p:nvSpPr>
          <p:cNvPr id="3" name="TextBox 2">
            <a:extLst>
              <a:ext uri="{FF2B5EF4-FFF2-40B4-BE49-F238E27FC236}">
                <a16:creationId xmlns:a16="http://schemas.microsoft.com/office/drawing/2014/main" id="{6784A12C-285A-EE99-496D-C3C71F3A1672}"/>
              </a:ext>
            </a:extLst>
          </p:cNvPr>
          <p:cNvSpPr txBox="1"/>
          <p:nvPr/>
        </p:nvSpPr>
        <p:spPr>
          <a:xfrm>
            <a:off x="486696" y="1554480"/>
            <a:ext cx="5083207" cy="3512820"/>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Autofit/>
          </a:bodyPr>
          <a:lstStyle/>
          <a:p>
            <a:pPr indent="-228600">
              <a:lnSpc>
                <a:spcPct val="150000"/>
              </a:lnSpc>
              <a:spcAft>
                <a:spcPts val="600"/>
              </a:spcAft>
              <a:buFont typeface="Arial" panose="020B0604020202020204" pitchFamily="34" charset="0"/>
              <a:buChar char="•"/>
            </a:pPr>
            <a:r>
              <a:rPr lang="en-US" sz="1200">
                <a:latin typeface="Times New Roman" panose="02020603050405020304" pitchFamily="18" charset="0"/>
                <a:cs typeface="Times New Roman" panose="02020603050405020304" pitchFamily="18" charset="0"/>
              </a:rPr>
              <a:t>Specifications :​</a:t>
            </a:r>
          </a:p>
          <a:p>
            <a:pPr indent="-228600">
              <a:lnSpc>
                <a:spcPct val="150000"/>
              </a:lnSpc>
              <a:spcAft>
                <a:spcPts val="600"/>
              </a:spcAft>
              <a:buFont typeface="Arial" panose="020B0604020202020204" pitchFamily="34" charset="0"/>
              <a:buChar char="•"/>
            </a:pPr>
            <a:endParaRPr lang="en-US" sz="1200">
              <a:latin typeface="Times New Roman" panose="02020603050405020304" pitchFamily="18" charset="0"/>
              <a:cs typeface="Times New Roman" panose="02020603050405020304" pitchFamily="18" charset="0"/>
            </a:endParaRPr>
          </a:p>
          <a:p>
            <a:pPr>
              <a:lnSpc>
                <a:spcPct val="150000"/>
              </a:lnSpc>
              <a:spcAft>
                <a:spcPts val="600"/>
              </a:spcAft>
            </a:pPr>
            <a:r>
              <a:rPr lang="en-US" sz="1200">
                <a:latin typeface="Times New Roman" panose="02020603050405020304" pitchFamily="18" charset="0"/>
                <a:cs typeface="Times New Roman" panose="02020603050405020304" pitchFamily="18" charset="0"/>
              </a:rPr>
              <a:t>EEPROM is Electrically Erasable Programmable Read-Only Memory.</a:t>
            </a:r>
            <a:br>
              <a:rPr lang="en-US" sz="1200">
                <a:latin typeface="Times New Roman" panose="02020603050405020304" pitchFamily="18" charset="0"/>
                <a:cs typeface="Times New Roman" panose="02020603050405020304" pitchFamily="18" charset="0"/>
              </a:rPr>
            </a:br>
            <a:r>
              <a:rPr lang="en-US" sz="1200">
                <a:latin typeface="Times New Roman" panose="02020603050405020304" pitchFamily="18" charset="0"/>
                <a:cs typeface="Times New Roman" panose="02020603050405020304" pitchFamily="18" charset="0"/>
              </a:rPr>
              <a:t> This is 1024 bytes memory</a:t>
            </a:r>
            <a:br>
              <a:rPr lang="en-US" sz="1200">
                <a:latin typeface="Times New Roman" panose="02020603050405020304" pitchFamily="18" charset="0"/>
                <a:cs typeface="Times New Roman" panose="02020603050405020304" pitchFamily="18" charset="0"/>
              </a:rPr>
            </a:br>
            <a:r>
              <a:rPr lang="en-US" sz="1200">
                <a:latin typeface="Times New Roman" panose="02020603050405020304" pitchFamily="18" charset="0"/>
                <a:cs typeface="Times New Roman" panose="02020603050405020304" pitchFamily="18" charset="0"/>
              </a:rPr>
              <a:t> t is non-volatile type of memory as it holds the data even when power is off.</a:t>
            </a:r>
            <a:br>
              <a:rPr lang="en-US" sz="1200">
                <a:latin typeface="Times New Roman" panose="02020603050405020304" pitchFamily="18" charset="0"/>
                <a:cs typeface="Times New Roman" panose="02020603050405020304" pitchFamily="18" charset="0"/>
              </a:rPr>
            </a:br>
            <a:r>
              <a:rPr lang="en-US" sz="1200">
                <a:latin typeface="Times New Roman" panose="02020603050405020304" pitchFamily="18" charset="0"/>
                <a:cs typeface="Times New Roman" panose="02020603050405020304" pitchFamily="18" charset="0"/>
              </a:rPr>
              <a:t> it can store data as hexadecimal values</a:t>
            </a:r>
            <a:br>
              <a:rPr lang="en-US" sz="1200">
                <a:latin typeface="Times New Roman" panose="02020603050405020304" pitchFamily="18" charset="0"/>
                <a:cs typeface="Times New Roman" panose="02020603050405020304" pitchFamily="18" charset="0"/>
              </a:rPr>
            </a:br>
            <a:r>
              <a:rPr lang="en-US" sz="1200">
                <a:latin typeface="Times New Roman" panose="02020603050405020304" pitchFamily="18" charset="0"/>
                <a:cs typeface="Times New Roman" panose="02020603050405020304" pitchFamily="18" charset="0"/>
              </a:rPr>
              <a:t> It can read  modify/write this memory in runtime application.</a:t>
            </a:r>
          </a:p>
          <a:p>
            <a:pPr indent="-228600">
              <a:lnSpc>
                <a:spcPct val="150000"/>
              </a:lnSpc>
              <a:spcAft>
                <a:spcPts val="600"/>
              </a:spcAft>
              <a:buFont typeface="Arial" panose="020B0604020202020204" pitchFamily="34" charset="0"/>
              <a:buChar char="•"/>
            </a:pPr>
            <a:endParaRPr lang="en-US" sz="1200">
              <a:latin typeface="Times New Roman" panose="02020603050405020304" pitchFamily="18" charset="0"/>
              <a:cs typeface="Times New Roman" panose="02020603050405020304" pitchFamily="18" charset="0"/>
            </a:endParaRPr>
          </a:p>
          <a:p>
            <a:pPr indent="-228600">
              <a:lnSpc>
                <a:spcPct val="150000"/>
              </a:lnSpc>
              <a:spcAft>
                <a:spcPts val="600"/>
              </a:spcAft>
              <a:buFont typeface="Arial" panose="020B0604020202020204" pitchFamily="34" charset="0"/>
              <a:buChar char="•"/>
            </a:pPr>
            <a:r>
              <a:rPr lang="en-US" sz="1200">
                <a:latin typeface="Times New Roman" panose="02020603050405020304" pitchFamily="18" charset="0"/>
                <a:cs typeface="Times New Roman" panose="02020603050405020304" pitchFamily="18" charset="0"/>
              </a:rPr>
              <a:t>Link to refer Speciation Data Sheet:</a:t>
            </a:r>
          </a:p>
          <a:p>
            <a:pPr indent="-228600">
              <a:lnSpc>
                <a:spcPct val="150000"/>
              </a:lnSpc>
              <a:spcAft>
                <a:spcPts val="600"/>
              </a:spcAft>
              <a:buFont typeface="Arial" panose="020B0604020202020204" pitchFamily="34" charset="0"/>
              <a:buChar char="•"/>
            </a:pPr>
            <a:r>
              <a:rPr lang="en-US" sz="1200">
                <a:latin typeface="Times New Roman" panose="02020603050405020304" pitchFamily="18" charset="0"/>
                <a:cs typeface="Times New Roman" panose="02020603050405020304" pitchFamily="18" charset="0"/>
                <a:hlinkClick r:id="rId2"/>
              </a:rPr>
              <a:t>https://www.mouser.com/datasheet/2/268/2503s-1065182.pdf</a:t>
            </a:r>
            <a:br>
              <a:rPr lang="en-US" sz="1200">
                <a:latin typeface="Times New Roman" panose="02020603050405020304" pitchFamily="18" charset="0"/>
                <a:cs typeface="Times New Roman" panose="02020603050405020304" pitchFamily="18" charset="0"/>
              </a:rPr>
            </a:br>
            <a:br>
              <a:rPr lang="en-US" sz="1200">
                <a:latin typeface="Times New Roman" panose="02020603050405020304" pitchFamily="18" charset="0"/>
                <a:cs typeface="Times New Roman" panose="02020603050405020304" pitchFamily="18" charset="0"/>
              </a:rPr>
            </a:br>
            <a:endParaRPr lang="en-US" sz="1200">
              <a:latin typeface="Times New Roman" panose="02020603050405020304" pitchFamily="18" charset="0"/>
              <a:cs typeface="Times New Roman" panose="02020603050405020304" pitchFamily="18" charset="0"/>
            </a:endParaRPr>
          </a:p>
        </p:txBody>
      </p:sp>
      <p:pic>
        <p:nvPicPr>
          <p:cNvPr id="4" name="Picture 4" descr="A picture containing electronics, circuit&#10;&#10;Description automatically generated">
            <a:extLst>
              <a:ext uri="{FF2B5EF4-FFF2-40B4-BE49-F238E27FC236}">
                <a16:creationId xmlns:a16="http://schemas.microsoft.com/office/drawing/2014/main" id="{1521C3A3-5F83-4EFE-ECF9-E2ACC57F4E33}"/>
              </a:ext>
            </a:extLst>
          </p:cNvPr>
          <p:cNvPicPr>
            <a:picLocks noChangeAspect="1"/>
          </p:cNvPicPr>
          <p:nvPr/>
        </p:nvPicPr>
        <p:blipFill>
          <a:blip r:embed="rId3"/>
          <a:stretch>
            <a:fillRect/>
          </a:stretch>
        </p:blipFill>
        <p:spPr>
          <a:xfrm>
            <a:off x="5399102" y="1339356"/>
            <a:ext cx="3405116" cy="2655654"/>
          </a:xfrm>
          <a:prstGeom prst="rect">
            <a:avLst/>
          </a:prstGeom>
          <a:effectLst/>
        </p:spPr>
      </p:pic>
    </p:spTree>
    <p:extLst>
      <p:ext uri="{BB962C8B-B14F-4D97-AF65-F5344CB8AC3E}">
        <p14:creationId xmlns:p14="http://schemas.microsoft.com/office/powerpoint/2010/main" val="104326782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5D78D7B-484D-C786-6CFF-9648A24321F9}"/>
              </a:ext>
            </a:extLst>
          </p:cNvPr>
          <p:cNvSpPr txBox="1"/>
          <p:nvPr/>
        </p:nvSpPr>
        <p:spPr>
          <a:xfrm>
            <a:off x="150520" y="471949"/>
            <a:ext cx="3461158" cy="1216741"/>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nSpc>
                <a:spcPct val="90000"/>
              </a:lnSpc>
              <a:spcBef>
                <a:spcPct val="0"/>
              </a:spcBef>
              <a:spcAft>
                <a:spcPts val="600"/>
              </a:spcAft>
            </a:pPr>
            <a:r>
              <a:rPr lang="en-US" sz="4100" kern="1200">
                <a:latin typeface="+mj-lt"/>
                <a:ea typeface="+mj-ea"/>
                <a:cs typeface="+mj-cs"/>
              </a:rPr>
              <a:t>Temperature Sensor</a:t>
            </a:r>
            <a:r>
              <a:rPr lang="en-US" sz="4100">
                <a:latin typeface="+mj-lt"/>
                <a:ea typeface="+mj-ea"/>
                <a:cs typeface="+mj-cs"/>
              </a:rPr>
              <a:t>(LM35)</a:t>
            </a:r>
            <a:endParaRPr lang="en-US" sz="4100" kern="1200">
              <a:solidFill>
                <a:schemeClr val="tx1"/>
              </a:solidFill>
              <a:latin typeface="+mj-lt"/>
              <a:ea typeface="+mj-ea"/>
              <a:cs typeface="+mj-cs"/>
            </a:endParaRPr>
          </a:p>
        </p:txBody>
      </p:sp>
      <p:sp>
        <p:nvSpPr>
          <p:cNvPr id="6" name="TextBox 5">
            <a:extLst>
              <a:ext uri="{FF2B5EF4-FFF2-40B4-BE49-F238E27FC236}">
                <a16:creationId xmlns:a16="http://schemas.microsoft.com/office/drawing/2014/main" id="{2F995BA5-E788-FE90-E551-4292494895C6}"/>
              </a:ext>
            </a:extLst>
          </p:cNvPr>
          <p:cNvSpPr txBox="1"/>
          <p:nvPr/>
        </p:nvSpPr>
        <p:spPr>
          <a:xfrm>
            <a:off x="486698" y="1828800"/>
            <a:ext cx="5014942" cy="3160148"/>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Autofit/>
          </a:bodyPr>
          <a:lstStyle/>
          <a:p>
            <a:pPr>
              <a:lnSpc>
                <a:spcPct val="150000"/>
              </a:lnSpc>
              <a:spcAft>
                <a:spcPts val="600"/>
              </a:spcAft>
            </a:pPr>
            <a:r>
              <a:rPr lang="en-US" sz="1200" b="1">
                <a:latin typeface="Times New Roman" panose="02020603050405020304" pitchFamily="18" charset="0"/>
                <a:cs typeface="Times New Roman" panose="02020603050405020304" pitchFamily="18" charset="0"/>
              </a:rPr>
              <a:t>Specifications</a:t>
            </a:r>
          </a:p>
          <a:p>
            <a:pPr lvl="1" indent="-228600">
              <a:lnSpc>
                <a:spcPct val="150000"/>
              </a:lnSpc>
              <a:spcAft>
                <a:spcPts val="600"/>
              </a:spcAft>
              <a:buFont typeface="Arial" panose="020B0604020202020204" pitchFamily="34" charset="0"/>
              <a:buChar char="•"/>
            </a:pPr>
            <a:r>
              <a:rPr lang="en-US" sz="1200">
                <a:latin typeface="Times New Roman" panose="02020603050405020304" pitchFamily="18" charset="0"/>
                <a:cs typeface="Times New Roman" panose="02020603050405020304" pitchFamily="18" charset="0"/>
              </a:rPr>
              <a:t>Calibrated Directly in Celsius (Centigrade)  Linear + 10-mV/°C Scale Factor 0.5°C Ensured Accuracy (at 25°C) Rated for Full −55°C to 150°C Range Suitable for Remote Applications Operates from 4 V to 30 V Less than 60µA Current Drain Low Self-Heating, 0.08°C in Still Air Non-Linearity Only ±¼°C Typical</a:t>
            </a:r>
          </a:p>
          <a:p>
            <a:pPr lvl="1" indent="-228600">
              <a:lnSpc>
                <a:spcPct val="150000"/>
              </a:lnSpc>
              <a:spcAft>
                <a:spcPts val="600"/>
              </a:spcAft>
              <a:buFont typeface="Arial" panose="020B0604020202020204" pitchFamily="34" charset="0"/>
              <a:buChar char="•"/>
            </a:pPr>
            <a:r>
              <a:rPr lang="en-US" sz="1200">
                <a:latin typeface="Times New Roman" panose="02020603050405020304" pitchFamily="18" charset="0"/>
                <a:cs typeface="Times New Roman" panose="02020603050405020304" pitchFamily="18" charset="0"/>
              </a:rPr>
              <a:t>Low-Impedance Output, 0.1 Ω for 1-mA Load</a:t>
            </a:r>
          </a:p>
          <a:p>
            <a:pPr lvl="1" indent="-228600">
              <a:lnSpc>
                <a:spcPct val="150000"/>
              </a:lnSpc>
              <a:spcAft>
                <a:spcPts val="600"/>
              </a:spcAft>
              <a:buFont typeface="Arial" panose="020B0604020202020204" pitchFamily="34" charset="0"/>
              <a:buChar char="•"/>
            </a:pPr>
            <a:endParaRPr lang="en-US" sz="1200">
              <a:latin typeface="Times New Roman" panose="02020603050405020304" pitchFamily="18" charset="0"/>
              <a:cs typeface="Times New Roman" panose="02020603050405020304" pitchFamily="18" charset="0"/>
            </a:endParaRPr>
          </a:p>
          <a:p>
            <a:pPr lvl="1" indent="-228600">
              <a:lnSpc>
                <a:spcPct val="150000"/>
              </a:lnSpc>
              <a:spcAft>
                <a:spcPts val="600"/>
              </a:spcAft>
              <a:buFont typeface="Arial" panose="020B0604020202020204" pitchFamily="34" charset="0"/>
              <a:buChar char="•"/>
            </a:pPr>
            <a:r>
              <a:rPr lang="en-US" sz="1200">
                <a:latin typeface="Times New Roman" panose="02020603050405020304" pitchFamily="18" charset="0"/>
                <a:cs typeface="Times New Roman" panose="02020603050405020304" pitchFamily="18" charset="0"/>
              </a:rPr>
              <a:t>Datasheet: </a:t>
            </a:r>
            <a:r>
              <a:rPr lang="en-US" sz="1200">
                <a:latin typeface="Times New Roman" panose="02020603050405020304" pitchFamily="18" charset="0"/>
                <a:cs typeface="Times New Roman" panose="02020603050405020304" pitchFamily="18" charset="0"/>
                <a:hlinkClick r:id="rId2"/>
              </a:rPr>
              <a:t>https://www.electroschematics.com/wp-content/uploads/2010/02/LM35-DATASHEET.pdf</a:t>
            </a:r>
            <a:endParaRPr lang="en-US" sz="1200">
              <a:latin typeface="Times New Roman" panose="02020603050405020304" pitchFamily="18" charset="0"/>
              <a:cs typeface="Times New Roman" panose="02020603050405020304" pitchFamily="18" charset="0"/>
            </a:endParaRPr>
          </a:p>
        </p:txBody>
      </p:sp>
      <p:pic>
        <p:nvPicPr>
          <p:cNvPr id="7" name="Picture 7" descr="Diagram, text&#10;&#10;Description automatically generated">
            <a:extLst>
              <a:ext uri="{FF2B5EF4-FFF2-40B4-BE49-F238E27FC236}">
                <a16:creationId xmlns:a16="http://schemas.microsoft.com/office/drawing/2014/main" id="{1366E05F-5B39-6FF1-12F7-6CBF2627BB56}"/>
              </a:ext>
            </a:extLst>
          </p:cNvPr>
          <p:cNvPicPr>
            <a:picLocks noChangeAspect="1"/>
          </p:cNvPicPr>
          <p:nvPr/>
        </p:nvPicPr>
        <p:blipFill>
          <a:blip r:embed="rId3"/>
          <a:stretch>
            <a:fillRect/>
          </a:stretch>
        </p:blipFill>
        <p:spPr>
          <a:xfrm>
            <a:off x="5683976" y="990458"/>
            <a:ext cx="2884918" cy="2019442"/>
          </a:xfrm>
          <a:prstGeom prst="rect">
            <a:avLst/>
          </a:prstGeom>
          <a:effectLst/>
        </p:spPr>
      </p:pic>
    </p:spTree>
    <p:extLst>
      <p:ext uri="{BB962C8B-B14F-4D97-AF65-F5344CB8AC3E}">
        <p14:creationId xmlns:p14="http://schemas.microsoft.com/office/powerpoint/2010/main" val="410888145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AB696F7-050E-20A1-783D-EFE6DB82E28B}"/>
              </a:ext>
            </a:extLst>
          </p:cNvPr>
          <p:cNvSpPr txBox="1"/>
          <p:nvPr/>
        </p:nvSpPr>
        <p:spPr>
          <a:xfrm>
            <a:off x="890362" y="508949"/>
            <a:ext cx="7786687" cy="2554545"/>
          </a:xfrm>
          <a:prstGeom prst="rect">
            <a:avLst/>
          </a:prstGeom>
          <a:noFill/>
        </p:spPr>
        <p:txBody>
          <a:bodyPr wrap="square" lIns="91440" tIns="45720" rIns="91440" bIns="45720" anchor="t">
            <a:spAutoFit/>
          </a:bodyPr>
          <a:lstStyle/>
          <a:p>
            <a:r>
              <a:rPr lang="en-US" sz="1600">
                <a:latin typeface="Times New Roman" panose="02020603050405020304" pitchFamily="18" charset="0"/>
                <a:ea typeface="Lato"/>
                <a:cs typeface="Times New Roman" panose="02020603050405020304" pitchFamily="18" charset="0"/>
              </a:rPr>
              <a:t>Power Supply</a:t>
            </a:r>
          </a:p>
          <a:p>
            <a:endParaRPr lang="en-US" sz="1600">
              <a:latin typeface="Times New Roman" panose="02020603050405020304" pitchFamily="18" charset="0"/>
              <a:ea typeface="Lato"/>
              <a:cs typeface="Times New Roman" panose="02020603050405020304" pitchFamily="18" charset="0"/>
            </a:endParaRPr>
          </a:p>
          <a:p>
            <a:r>
              <a:rPr lang="en-US" sz="1600" b="1">
                <a:latin typeface="Times New Roman" panose="02020603050405020304" pitchFamily="18" charset="0"/>
                <a:ea typeface="Lato"/>
                <a:cs typeface="Times New Roman" panose="02020603050405020304" pitchFamily="18" charset="0"/>
              </a:rPr>
              <a:t>Specifications:</a:t>
            </a:r>
          </a:p>
          <a:p>
            <a:endParaRPr lang="en-US" sz="1600" b="1">
              <a:latin typeface="Times New Roman" panose="02020603050405020304" pitchFamily="18" charset="0"/>
              <a:ea typeface="Lato"/>
              <a:cs typeface="Times New Roman" panose="02020603050405020304" pitchFamily="18" charset="0"/>
            </a:endParaRPr>
          </a:p>
          <a:p>
            <a:r>
              <a:rPr lang="en-US" sz="1600">
                <a:latin typeface="Times New Roman" panose="02020603050405020304" pitchFamily="18" charset="0"/>
                <a:ea typeface="Lato"/>
                <a:cs typeface="Times New Roman" panose="02020603050405020304" pitchFamily="18" charset="0"/>
              </a:rPr>
              <a:t>Input voltage is 230v.</a:t>
            </a:r>
          </a:p>
          <a:p>
            <a:r>
              <a:rPr lang="en-US" sz="1600">
                <a:latin typeface="Times New Roman" panose="02020603050405020304" pitchFamily="18" charset="0"/>
                <a:ea typeface="Lato"/>
                <a:cs typeface="Times New Roman" panose="02020603050405020304" pitchFamily="18" charset="0"/>
              </a:rPr>
              <a:t>AC current generated.</a:t>
            </a:r>
          </a:p>
          <a:p>
            <a:r>
              <a:rPr lang="en-US" sz="1600">
                <a:latin typeface="Times New Roman" panose="02020603050405020304" pitchFamily="18" charset="0"/>
                <a:ea typeface="Lato"/>
                <a:cs typeface="Times New Roman" panose="02020603050405020304" pitchFamily="18" charset="0"/>
              </a:rPr>
              <a:t>Transformer reduce the voltage.</a:t>
            </a:r>
          </a:p>
          <a:p>
            <a:r>
              <a:rPr lang="en-US" sz="1600">
                <a:latin typeface="Times New Roman" panose="02020603050405020304" pitchFamily="18" charset="0"/>
                <a:ea typeface="Lato"/>
                <a:cs typeface="Times New Roman" panose="02020603050405020304" pitchFamily="18" charset="0"/>
              </a:rPr>
              <a:t>Has a 7805 regulator.</a:t>
            </a:r>
          </a:p>
          <a:p>
            <a:endParaRPr lang="en-US" sz="1600">
              <a:latin typeface="Times New Roman" panose="02020603050405020304" pitchFamily="18" charset="0"/>
              <a:ea typeface="Lato"/>
              <a:cs typeface="Times New Roman" panose="02020603050405020304" pitchFamily="18" charset="0"/>
            </a:endParaRPr>
          </a:p>
          <a:p>
            <a:endParaRPr lang="en-US" sz="1600">
              <a:latin typeface="Times New Roman" panose="02020603050405020304" pitchFamily="18" charset="0"/>
              <a:ea typeface="Lato"/>
              <a:cs typeface="Times New Roman" panose="02020603050405020304" pitchFamily="18" charset="0"/>
            </a:endParaRPr>
          </a:p>
        </p:txBody>
      </p:sp>
      <p:pic>
        <p:nvPicPr>
          <p:cNvPr id="2" name="Picture 3" descr="Graphical user interface&#10;&#10;Description automatically generated">
            <a:extLst>
              <a:ext uri="{FF2B5EF4-FFF2-40B4-BE49-F238E27FC236}">
                <a16:creationId xmlns:a16="http://schemas.microsoft.com/office/drawing/2014/main" id="{A3734D50-4644-2C7B-8590-48700B1545D5}"/>
              </a:ext>
            </a:extLst>
          </p:cNvPr>
          <p:cNvPicPr>
            <a:picLocks noChangeAspect="1"/>
          </p:cNvPicPr>
          <p:nvPr/>
        </p:nvPicPr>
        <p:blipFill>
          <a:blip r:embed="rId2"/>
          <a:stretch>
            <a:fillRect/>
          </a:stretch>
        </p:blipFill>
        <p:spPr>
          <a:xfrm>
            <a:off x="5566767" y="899968"/>
            <a:ext cx="2743200" cy="1575486"/>
          </a:xfrm>
          <a:prstGeom prst="rect">
            <a:avLst/>
          </a:prstGeom>
        </p:spPr>
      </p:pic>
      <p:pic>
        <p:nvPicPr>
          <p:cNvPr id="3" name="Picture 3">
            <a:extLst>
              <a:ext uri="{FF2B5EF4-FFF2-40B4-BE49-F238E27FC236}">
                <a16:creationId xmlns:a16="http://schemas.microsoft.com/office/drawing/2014/main" id="{A6580A9E-08D4-F37B-01CF-F4C565F2755C}"/>
              </a:ext>
            </a:extLst>
          </p:cNvPr>
          <p:cNvPicPr>
            <a:picLocks noChangeAspect="1"/>
          </p:cNvPicPr>
          <p:nvPr/>
        </p:nvPicPr>
        <p:blipFill>
          <a:blip r:embed="rId3"/>
          <a:stretch>
            <a:fillRect/>
          </a:stretch>
        </p:blipFill>
        <p:spPr>
          <a:xfrm>
            <a:off x="887611" y="2628900"/>
            <a:ext cx="2153841" cy="2153841"/>
          </a:xfrm>
          <a:prstGeom prst="rect">
            <a:avLst/>
          </a:prstGeom>
        </p:spPr>
      </p:pic>
      <p:pic>
        <p:nvPicPr>
          <p:cNvPr id="4" name="Picture 5" descr="Diagram, schematic&#10;&#10;Description automatically generated">
            <a:extLst>
              <a:ext uri="{FF2B5EF4-FFF2-40B4-BE49-F238E27FC236}">
                <a16:creationId xmlns:a16="http://schemas.microsoft.com/office/drawing/2014/main" id="{0DDC4262-8404-57B3-5A28-C74C5FBE1758}"/>
              </a:ext>
            </a:extLst>
          </p:cNvPr>
          <p:cNvPicPr>
            <a:picLocks noChangeAspect="1"/>
          </p:cNvPicPr>
          <p:nvPr/>
        </p:nvPicPr>
        <p:blipFill>
          <a:blip r:embed="rId4"/>
          <a:stretch>
            <a:fillRect/>
          </a:stretch>
        </p:blipFill>
        <p:spPr>
          <a:xfrm>
            <a:off x="5566767" y="3016540"/>
            <a:ext cx="2743200" cy="1485717"/>
          </a:xfrm>
          <a:prstGeom prst="rect">
            <a:avLst/>
          </a:prstGeom>
        </p:spPr>
      </p:pic>
    </p:spTree>
    <p:extLst>
      <p:ext uri="{BB962C8B-B14F-4D97-AF65-F5344CB8AC3E}">
        <p14:creationId xmlns:p14="http://schemas.microsoft.com/office/powerpoint/2010/main" val="4242141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1C9A820-95C7-7582-4589-15ADC8E0E488}"/>
              </a:ext>
            </a:extLst>
          </p:cNvPr>
          <p:cNvSpPr>
            <a:spLocks noGrp="1"/>
          </p:cNvSpPr>
          <p:nvPr>
            <p:ph idx="1"/>
          </p:nvPr>
        </p:nvSpPr>
        <p:spPr>
          <a:xfrm>
            <a:off x="628650" y="163712"/>
            <a:ext cx="7886700" cy="4817268"/>
          </a:xfrm>
        </p:spPr>
        <p:txBody>
          <a:bodyPr vert="horz" lIns="91440" tIns="45720" rIns="91440" bIns="45720" rtlCol="0" anchor="t">
            <a:normAutofit/>
          </a:bodyPr>
          <a:lstStyle/>
          <a:p>
            <a:pPr marL="0" indent="0">
              <a:buNone/>
            </a:pPr>
            <a:r>
              <a:rPr lang="en-GB">
                <a:latin typeface="Times New Roman" panose="02020603050405020304" pitchFamily="18" charset="0"/>
                <a:ea typeface="Calibri"/>
                <a:cs typeface="Times New Roman" panose="02020603050405020304" pitchFamily="18" charset="0"/>
              </a:rPr>
              <a:t>Circuit Diagram</a:t>
            </a:r>
          </a:p>
          <a:p>
            <a:pPr marL="0" indent="0">
              <a:buNone/>
            </a:pPr>
            <a:endParaRPr lang="en-GB">
              <a:latin typeface="Times New Roman" panose="02020603050405020304" pitchFamily="18" charset="0"/>
              <a:ea typeface="Calibri"/>
              <a:cs typeface="Times New Roman" panose="02020603050405020304" pitchFamily="18" charset="0"/>
            </a:endParaRPr>
          </a:p>
        </p:txBody>
      </p:sp>
      <p:pic>
        <p:nvPicPr>
          <p:cNvPr id="4" name="Picture 4" descr="Diagram, schematic&#10;&#10;Description automatically generated">
            <a:extLst>
              <a:ext uri="{FF2B5EF4-FFF2-40B4-BE49-F238E27FC236}">
                <a16:creationId xmlns:a16="http://schemas.microsoft.com/office/drawing/2014/main" id="{4D87C63E-C985-22C3-9F28-4AFAB0CE393B}"/>
              </a:ext>
            </a:extLst>
          </p:cNvPr>
          <p:cNvPicPr>
            <a:picLocks noChangeAspect="1"/>
          </p:cNvPicPr>
          <p:nvPr/>
        </p:nvPicPr>
        <p:blipFill>
          <a:blip r:embed="rId2"/>
          <a:stretch>
            <a:fillRect/>
          </a:stretch>
        </p:blipFill>
        <p:spPr>
          <a:xfrm>
            <a:off x="798314" y="598820"/>
            <a:ext cx="7654527" cy="4374485"/>
          </a:xfrm>
          <a:prstGeom prst="rect">
            <a:avLst/>
          </a:prstGeom>
        </p:spPr>
      </p:pic>
    </p:spTree>
    <p:extLst>
      <p:ext uri="{BB962C8B-B14F-4D97-AF65-F5344CB8AC3E}">
        <p14:creationId xmlns:p14="http://schemas.microsoft.com/office/powerpoint/2010/main" val="16892804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22"/>
          <p:cNvSpPr txBox="1">
            <a:spLocks noGrp="1"/>
          </p:cNvSpPr>
          <p:nvPr>
            <p:ph type="title"/>
          </p:nvPr>
        </p:nvSpPr>
        <p:spPr>
          <a:xfrm>
            <a:off x="729450" y="638100"/>
            <a:ext cx="20322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a:latin typeface="Times New Roman" panose="02020603050405020304" pitchFamily="18" charset="0"/>
                <a:cs typeface="Times New Roman" panose="02020603050405020304" pitchFamily="18" charset="0"/>
              </a:rPr>
              <a:t>3D Diagram</a:t>
            </a:r>
          </a:p>
        </p:txBody>
      </p:sp>
      <p:pic>
        <p:nvPicPr>
          <p:cNvPr id="4" name="image4.png">
            <a:extLst>
              <a:ext uri="{FF2B5EF4-FFF2-40B4-BE49-F238E27FC236}">
                <a16:creationId xmlns:a16="http://schemas.microsoft.com/office/drawing/2014/main" id="{E3024EBD-7C33-40C6-9F5A-B42C023EFF4C}"/>
              </a:ext>
            </a:extLst>
          </p:cNvPr>
          <p:cNvPicPr/>
          <p:nvPr/>
        </p:nvPicPr>
        <p:blipFill>
          <a:blip r:embed="rId3"/>
          <a:srcRect/>
          <a:stretch>
            <a:fillRect/>
          </a:stretch>
        </p:blipFill>
        <p:spPr>
          <a:xfrm>
            <a:off x="283943" y="1313300"/>
            <a:ext cx="3762375" cy="1781175"/>
          </a:xfrm>
          <a:prstGeom prst="rect">
            <a:avLst/>
          </a:prstGeom>
          <a:ln/>
        </p:spPr>
      </p:pic>
      <p:pic>
        <p:nvPicPr>
          <p:cNvPr id="5" name="image1.png" descr="Diagram&#10;&#10;Description automatically generated">
            <a:extLst>
              <a:ext uri="{FF2B5EF4-FFF2-40B4-BE49-F238E27FC236}">
                <a16:creationId xmlns:a16="http://schemas.microsoft.com/office/drawing/2014/main" id="{63957324-2092-47AB-A04B-8E6937C2E672}"/>
              </a:ext>
            </a:extLst>
          </p:cNvPr>
          <p:cNvPicPr/>
          <p:nvPr/>
        </p:nvPicPr>
        <p:blipFill>
          <a:blip r:embed="rId4"/>
          <a:srcRect/>
          <a:stretch>
            <a:fillRect/>
          </a:stretch>
        </p:blipFill>
        <p:spPr>
          <a:xfrm>
            <a:off x="4046318" y="1160900"/>
            <a:ext cx="1905000" cy="1933575"/>
          </a:xfrm>
          <a:prstGeom prst="rect">
            <a:avLst/>
          </a:prstGeom>
          <a:ln/>
        </p:spPr>
      </p:pic>
      <p:pic>
        <p:nvPicPr>
          <p:cNvPr id="6" name="image17.png" descr="A picture containing text&#10;&#10;Description automatically generated">
            <a:extLst>
              <a:ext uri="{FF2B5EF4-FFF2-40B4-BE49-F238E27FC236}">
                <a16:creationId xmlns:a16="http://schemas.microsoft.com/office/drawing/2014/main" id="{5339F4FA-5BDA-4D3F-9ED9-5063A2660518}"/>
              </a:ext>
            </a:extLst>
          </p:cNvPr>
          <p:cNvPicPr/>
          <p:nvPr/>
        </p:nvPicPr>
        <p:blipFill>
          <a:blip r:embed="rId5"/>
          <a:srcRect/>
          <a:stretch>
            <a:fillRect/>
          </a:stretch>
        </p:blipFill>
        <p:spPr>
          <a:xfrm>
            <a:off x="4308748" y="3172975"/>
            <a:ext cx="3952875" cy="1619250"/>
          </a:xfrm>
          <a:prstGeom prst="rect">
            <a:avLst/>
          </a:prstGeom>
          <a:ln/>
        </p:spPr>
      </p:pic>
      <p:pic>
        <p:nvPicPr>
          <p:cNvPr id="7" name="image6.png" descr="A picture containing toy&#10;&#10;Description automatically generated">
            <a:extLst>
              <a:ext uri="{FF2B5EF4-FFF2-40B4-BE49-F238E27FC236}">
                <a16:creationId xmlns:a16="http://schemas.microsoft.com/office/drawing/2014/main" id="{1DA10F62-F894-4505-A5E0-B10B88C59C3B}"/>
              </a:ext>
            </a:extLst>
          </p:cNvPr>
          <p:cNvPicPr/>
          <p:nvPr/>
        </p:nvPicPr>
        <p:blipFill>
          <a:blip r:embed="rId6"/>
          <a:srcRect/>
          <a:stretch>
            <a:fillRect/>
          </a:stretch>
        </p:blipFill>
        <p:spPr>
          <a:xfrm>
            <a:off x="6784755" y="905700"/>
            <a:ext cx="2047875" cy="1724025"/>
          </a:xfrm>
          <a:prstGeom prst="rect">
            <a:avLst/>
          </a:prstGeom>
          <a:ln/>
        </p:spPr>
      </p:pic>
      <p:pic>
        <p:nvPicPr>
          <p:cNvPr id="8" name="image10.png">
            <a:extLst>
              <a:ext uri="{FF2B5EF4-FFF2-40B4-BE49-F238E27FC236}">
                <a16:creationId xmlns:a16="http://schemas.microsoft.com/office/drawing/2014/main" id="{00E6BA06-FE40-45FF-9CEA-7E8356D3886D}"/>
              </a:ext>
            </a:extLst>
          </p:cNvPr>
          <p:cNvPicPr/>
          <p:nvPr/>
        </p:nvPicPr>
        <p:blipFill>
          <a:blip r:embed="rId7"/>
          <a:srcRect/>
          <a:stretch>
            <a:fillRect/>
          </a:stretch>
        </p:blipFill>
        <p:spPr>
          <a:xfrm>
            <a:off x="92294" y="2990850"/>
            <a:ext cx="3952875" cy="1801375"/>
          </a:xfrm>
          <a:prstGeom prst="rect">
            <a:avLst/>
          </a:prstGeom>
          <a:ln/>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70D1B5-6B8A-3916-75EB-7BCFE2D020E9}"/>
              </a:ext>
            </a:extLst>
          </p:cNvPr>
          <p:cNvSpPr>
            <a:spLocks noGrp="1"/>
          </p:cNvSpPr>
          <p:nvPr>
            <p:ph type="title"/>
          </p:nvPr>
        </p:nvSpPr>
        <p:spPr>
          <a:xfrm>
            <a:off x="628650" y="273844"/>
            <a:ext cx="7886700" cy="476251"/>
          </a:xfrm>
        </p:spPr>
        <p:txBody>
          <a:bodyPr>
            <a:normAutofit/>
          </a:bodyPr>
          <a:lstStyle/>
          <a:p>
            <a:r>
              <a:rPr lang="en-GB" sz="2100" b="1">
                <a:latin typeface="Calibri "/>
                <a:ea typeface="Calibri Light"/>
                <a:cs typeface="Calibri Light"/>
              </a:rPr>
              <a:t>code</a:t>
            </a:r>
            <a:endParaRPr lang="en-GB" sz="2100" b="1">
              <a:latin typeface="Calibri "/>
            </a:endParaRPr>
          </a:p>
        </p:txBody>
      </p:sp>
      <p:sp>
        <p:nvSpPr>
          <p:cNvPr id="4" name="TextBox 3">
            <a:extLst>
              <a:ext uri="{FF2B5EF4-FFF2-40B4-BE49-F238E27FC236}">
                <a16:creationId xmlns:a16="http://schemas.microsoft.com/office/drawing/2014/main" id="{C2096E91-A80C-C3A7-3458-03DB9DFB67F4}"/>
              </a:ext>
            </a:extLst>
          </p:cNvPr>
          <p:cNvSpPr txBox="1"/>
          <p:nvPr/>
        </p:nvSpPr>
        <p:spPr>
          <a:xfrm>
            <a:off x="628650" y="744736"/>
            <a:ext cx="789562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GB">
              <a:ea typeface="Calibri"/>
              <a:cs typeface="Calibri"/>
            </a:endParaRPr>
          </a:p>
        </p:txBody>
      </p:sp>
      <p:pic>
        <p:nvPicPr>
          <p:cNvPr id="3" name="Picture 4" descr="Graphical user interface, text, application&#10;&#10;Description automatically generated">
            <a:extLst>
              <a:ext uri="{FF2B5EF4-FFF2-40B4-BE49-F238E27FC236}">
                <a16:creationId xmlns:a16="http://schemas.microsoft.com/office/drawing/2014/main" id="{4B675218-130A-7259-114C-264A80D87EBF}"/>
              </a:ext>
            </a:extLst>
          </p:cNvPr>
          <p:cNvPicPr>
            <a:picLocks noChangeAspect="1"/>
          </p:cNvPicPr>
          <p:nvPr/>
        </p:nvPicPr>
        <p:blipFill>
          <a:blip r:embed="rId2"/>
          <a:stretch>
            <a:fillRect/>
          </a:stretch>
        </p:blipFill>
        <p:spPr>
          <a:xfrm>
            <a:off x="1334621" y="1056329"/>
            <a:ext cx="7247964" cy="3921710"/>
          </a:xfrm>
          <a:prstGeom prst="rect">
            <a:avLst/>
          </a:prstGeom>
        </p:spPr>
      </p:pic>
    </p:spTree>
    <p:extLst>
      <p:ext uri="{BB962C8B-B14F-4D97-AF65-F5344CB8AC3E}">
        <p14:creationId xmlns:p14="http://schemas.microsoft.com/office/powerpoint/2010/main" val="176529017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FBA6368-CC33-E723-617D-61773222533C}"/>
              </a:ext>
            </a:extLst>
          </p:cNvPr>
          <p:cNvSpPr>
            <a:spLocks noGrp="1"/>
          </p:cNvSpPr>
          <p:nvPr>
            <p:ph idx="1"/>
          </p:nvPr>
        </p:nvSpPr>
        <p:spPr>
          <a:xfrm>
            <a:off x="628650" y="261938"/>
            <a:ext cx="7886700" cy="4370785"/>
          </a:xfrm>
        </p:spPr>
        <p:txBody>
          <a:bodyPr vert="horz" lIns="91440" tIns="45720" rIns="91440" bIns="45720" rtlCol="0" anchor="t">
            <a:normAutofit/>
          </a:bodyPr>
          <a:lstStyle/>
          <a:p>
            <a:pPr>
              <a:buNone/>
            </a:pPr>
            <a:endParaRPr lang="en-GB"/>
          </a:p>
          <a:p>
            <a:pPr marL="0" indent="0">
              <a:buNone/>
            </a:pPr>
            <a:endParaRPr lang="en-GB">
              <a:ea typeface="Calibri" panose="020F0502020204030204"/>
              <a:cs typeface="Calibri" panose="020F0502020204030204"/>
            </a:endParaRPr>
          </a:p>
        </p:txBody>
      </p:sp>
      <p:sp>
        <p:nvSpPr>
          <p:cNvPr id="4" name="TextBox 3">
            <a:extLst>
              <a:ext uri="{FF2B5EF4-FFF2-40B4-BE49-F238E27FC236}">
                <a16:creationId xmlns:a16="http://schemas.microsoft.com/office/drawing/2014/main" id="{ADEC9003-40A5-CA00-3261-88CD5C32FE88}"/>
              </a:ext>
            </a:extLst>
          </p:cNvPr>
          <p:cNvSpPr txBox="1"/>
          <p:nvPr/>
        </p:nvSpPr>
        <p:spPr>
          <a:xfrm>
            <a:off x="670810" y="263265"/>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b="1"/>
              <a:t>Code 2</a:t>
            </a:r>
            <a:endParaRPr lang="en-GB" b="1">
              <a:ea typeface="Calibri"/>
              <a:cs typeface="Calibri"/>
            </a:endParaRPr>
          </a:p>
        </p:txBody>
      </p:sp>
      <p:pic>
        <p:nvPicPr>
          <p:cNvPr id="5" name="Picture 5" descr="Graphical user interface, text&#10;&#10;Description automatically generated">
            <a:extLst>
              <a:ext uri="{FF2B5EF4-FFF2-40B4-BE49-F238E27FC236}">
                <a16:creationId xmlns:a16="http://schemas.microsoft.com/office/drawing/2014/main" id="{6EB20C80-7330-E6F7-025A-C258532F4F4D}"/>
              </a:ext>
            </a:extLst>
          </p:cNvPr>
          <p:cNvPicPr>
            <a:picLocks noChangeAspect="1"/>
          </p:cNvPicPr>
          <p:nvPr/>
        </p:nvPicPr>
        <p:blipFill>
          <a:blip r:embed="rId2"/>
          <a:stretch>
            <a:fillRect/>
          </a:stretch>
        </p:blipFill>
        <p:spPr>
          <a:xfrm>
            <a:off x="1176728" y="1090067"/>
            <a:ext cx="7736798" cy="3778456"/>
          </a:xfrm>
          <a:prstGeom prst="rect">
            <a:avLst/>
          </a:prstGeom>
        </p:spPr>
      </p:pic>
    </p:spTree>
    <p:extLst>
      <p:ext uri="{BB962C8B-B14F-4D97-AF65-F5344CB8AC3E}">
        <p14:creationId xmlns:p14="http://schemas.microsoft.com/office/powerpoint/2010/main" val="25498891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sp>
        <p:nvSpPr>
          <p:cNvPr id="375" name="Google Shape;375;p55"/>
          <p:cNvSpPr txBox="1">
            <a:spLocks noGrp="1"/>
          </p:cNvSpPr>
          <p:nvPr>
            <p:ph type="title"/>
          </p:nvPr>
        </p:nvSpPr>
        <p:spPr>
          <a:xfrm>
            <a:off x="547250" y="1739100"/>
            <a:ext cx="7688700" cy="2736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5340">
                <a:latin typeface="Pacifico"/>
                <a:ea typeface="Pacifico"/>
                <a:cs typeface="Pacifico"/>
                <a:sym typeface="Pacifico"/>
              </a:rPr>
              <a:t>Thank You</a:t>
            </a:r>
            <a:endParaRPr sz="5340">
              <a:latin typeface="Pacifico"/>
              <a:ea typeface="Pacifico"/>
              <a:cs typeface="Pacifico"/>
              <a:sym typeface="Pacifico"/>
            </a:endParaRPr>
          </a:p>
          <a:p>
            <a:pPr marL="0" lvl="0" indent="0" algn="ctr" rtl="0">
              <a:spcBef>
                <a:spcPts val="0"/>
              </a:spcBef>
              <a:spcAft>
                <a:spcPts val="0"/>
              </a:spcAft>
              <a:buSzPts val="990"/>
              <a:buNone/>
            </a:pPr>
            <a:r>
              <a:rPr lang="en" sz="5340">
                <a:latin typeface="Pacifico"/>
                <a:ea typeface="Pacifico"/>
                <a:cs typeface="Pacifico"/>
                <a:sym typeface="Pacifico"/>
              </a:rPr>
              <a:t>Questions</a:t>
            </a:r>
            <a:endParaRPr sz="5340">
              <a:latin typeface="Pacifico"/>
              <a:ea typeface="Pacifico"/>
              <a:cs typeface="Pacifico"/>
              <a:sym typeface="Pacifico"/>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35984C-3D9E-4B35-AA7D-2830622BCF59}"/>
              </a:ext>
            </a:extLst>
          </p:cNvPr>
          <p:cNvSpPr>
            <a:spLocks noGrp="1"/>
          </p:cNvSpPr>
          <p:nvPr>
            <p:ph type="title"/>
          </p:nvPr>
        </p:nvSpPr>
        <p:spPr/>
        <p:txBody>
          <a:bodyPr>
            <a:normAutofit fontScale="90000"/>
          </a:bodyPr>
          <a:lstStyle/>
          <a:p>
            <a:r>
              <a:rPr lang="en-US"/>
              <a:t>3D Diagram Cont.</a:t>
            </a:r>
          </a:p>
        </p:txBody>
      </p:sp>
      <p:pic>
        <p:nvPicPr>
          <p:cNvPr id="4" name="image7.png" descr="A picture containing text&#10;&#10;Description automatically generated">
            <a:extLst>
              <a:ext uri="{FF2B5EF4-FFF2-40B4-BE49-F238E27FC236}">
                <a16:creationId xmlns:a16="http://schemas.microsoft.com/office/drawing/2014/main" id="{313FAD00-A5F3-4B33-9FA7-184A96DA0A92}"/>
              </a:ext>
            </a:extLst>
          </p:cNvPr>
          <p:cNvPicPr/>
          <p:nvPr/>
        </p:nvPicPr>
        <p:blipFill>
          <a:blip r:embed="rId2"/>
          <a:srcRect/>
          <a:stretch>
            <a:fillRect/>
          </a:stretch>
        </p:blipFill>
        <p:spPr>
          <a:xfrm>
            <a:off x="5224955" y="1198991"/>
            <a:ext cx="3771900" cy="2143125"/>
          </a:xfrm>
          <a:prstGeom prst="rect">
            <a:avLst/>
          </a:prstGeom>
          <a:ln/>
        </p:spPr>
      </p:pic>
      <p:pic>
        <p:nvPicPr>
          <p:cNvPr id="5" name="image10.png">
            <a:extLst>
              <a:ext uri="{FF2B5EF4-FFF2-40B4-BE49-F238E27FC236}">
                <a16:creationId xmlns:a16="http://schemas.microsoft.com/office/drawing/2014/main" id="{036B7708-9DAD-48D4-AB4F-378496AB0114}"/>
              </a:ext>
            </a:extLst>
          </p:cNvPr>
          <p:cNvPicPr/>
          <p:nvPr/>
        </p:nvPicPr>
        <p:blipFill>
          <a:blip r:embed="rId3"/>
          <a:srcRect/>
          <a:stretch>
            <a:fillRect/>
          </a:stretch>
        </p:blipFill>
        <p:spPr>
          <a:xfrm>
            <a:off x="147145" y="1853850"/>
            <a:ext cx="3952875" cy="1801375"/>
          </a:xfrm>
          <a:prstGeom prst="rect">
            <a:avLst/>
          </a:prstGeom>
          <a:ln/>
        </p:spPr>
      </p:pic>
      <p:pic>
        <p:nvPicPr>
          <p:cNvPr id="7" name="Picture 6">
            <a:extLst>
              <a:ext uri="{FF2B5EF4-FFF2-40B4-BE49-F238E27FC236}">
                <a16:creationId xmlns:a16="http://schemas.microsoft.com/office/drawing/2014/main" id="{913F0D03-0F1D-4FC3-BFDE-590B5109F0D7}"/>
              </a:ext>
            </a:extLst>
          </p:cNvPr>
          <p:cNvPicPr>
            <a:picLocks noChangeAspect="1"/>
          </p:cNvPicPr>
          <p:nvPr/>
        </p:nvPicPr>
        <p:blipFill rotWithShape="1">
          <a:blip r:embed="rId4"/>
          <a:srcRect l="29540" t="34118" r="51954" b="37874"/>
          <a:stretch/>
        </p:blipFill>
        <p:spPr>
          <a:xfrm>
            <a:off x="3351816" y="3342116"/>
            <a:ext cx="1692166" cy="1439918"/>
          </a:xfrm>
          <a:prstGeom prst="rect">
            <a:avLst/>
          </a:prstGeom>
        </p:spPr>
      </p:pic>
      <p:sp>
        <p:nvSpPr>
          <p:cNvPr id="8" name="TextBox 7">
            <a:extLst>
              <a:ext uri="{FF2B5EF4-FFF2-40B4-BE49-F238E27FC236}">
                <a16:creationId xmlns:a16="http://schemas.microsoft.com/office/drawing/2014/main" id="{5CC38D3C-88C3-4F42-9C11-C8423D265800}"/>
              </a:ext>
            </a:extLst>
          </p:cNvPr>
          <p:cNvSpPr txBox="1"/>
          <p:nvPr/>
        </p:nvSpPr>
        <p:spPr>
          <a:xfrm>
            <a:off x="3942398" y="4771351"/>
            <a:ext cx="1101584" cy="307777"/>
          </a:xfrm>
          <a:prstGeom prst="rect">
            <a:avLst/>
          </a:prstGeom>
          <a:noFill/>
        </p:spPr>
        <p:txBody>
          <a:bodyPr wrap="none" rtlCol="0">
            <a:spAutoFit/>
          </a:bodyPr>
          <a:lstStyle/>
          <a:p>
            <a:r>
              <a:rPr lang="en-US"/>
              <a:t>PIR Sensor</a:t>
            </a:r>
          </a:p>
        </p:txBody>
      </p:sp>
    </p:spTree>
    <p:extLst>
      <p:ext uri="{BB962C8B-B14F-4D97-AF65-F5344CB8AC3E}">
        <p14:creationId xmlns:p14="http://schemas.microsoft.com/office/powerpoint/2010/main" val="12638473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9">
            <a:extLst>
              <a:ext uri="{FF2B5EF4-FFF2-40B4-BE49-F238E27FC236}">
                <a16:creationId xmlns:a16="http://schemas.microsoft.com/office/drawing/2014/main" id="{69A38EBA-6E97-44A4-B4B8-D9FB5D33F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164F90B-AD6E-9C69-43E7-892A1425C9D2}"/>
              </a:ext>
            </a:extLst>
          </p:cNvPr>
          <p:cNvSpPr>
            <a:spLocks noGrp="1"/>
          </p:cNvSpPr>
          <p:nvPr>
            <p:ph type="title"/>
          </p:nvPr>
        </p:nvSpPr>
        <p:spPr>
          <a:xfrm>
            <a:off x="308610" y="743582"/>
            <a:ext cx="3377143" cy="815864"/>
          </a:xfrm>
        </p:spPr>
        <p:txBody>
          <a:bodyPr vert="horz" lIns="91440" tIns="45720" rIns="91440" bIns="45720" rtlCol="0" anchor="b">
            <a:normAutofit/>
          </a:bodyPr>
          <a:lstStyle/>
          <a:p>
            <a:pPr defTabSz="914400">
              <a:spcBef>
                <a:spcPct val="0"/>
              </a:spcBef>
            </a:pPr>
            <a:r>
              <a:rPr lang="en-US" b="1"/>
              <a:t>Animation</a:t>
            </a:r>
          </a:p>
        </p:txBody>
      </p:sp>
      <p:sp>
        <p:nvSpPr>
          <p:cNvPr id="37" name="!!accent">
            <a:extLst>
              <a:ext uri="{FF2B5EF4-FFF2-40B4-BE49-F238E27FC236}">
                <a16:creationId xmlns:a16="http://schemas.microsoft.com/office/drawing/2014/main" id="{33AE4636-AEEC-45D6-84D4-7AC2DA48EC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86917" y="290954"/>
            <a:ext cx="54864" cy="4114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8" name="Rectangle 13">
            <a:extLst>
              <a:ext uri="{FF2B5EF4-FFF2-40B4-BE49-F238E27FC236}">
                <a16:creationId xmlns:a16="http://schemas.microsoft.com/office/drawing/2014/main" id="{8D9CE0F4-2EB2-4F1F-8AAC-DB3571D9FE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8610" y="1714155"/>
            <a:ext cx="3360420" cy="13716"/>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Text Placeholder 2">
            <a:extLst>
              <a:ext uri="{FF2B5EF4-FFF2-40B4-BE49-F238E27FC236}">
                <a16:creationId xmlns:a16="http://schemas.microsoft.com/office/drawing/2014/main" id="{92F8EFC6-B164-D3EA-7DF5-7B16C9314D84}"/>
              </a:ext>
            </a:extLst>
          </p:cNvPr>
          <p:cNvSpPr>
            <a:spLocks noGrp="1"/>
          </p:cNvSpPr>
          <p:nvPr>
            <p:ph type="body" idx="1"/>
          </p:nvPr>
        </p:nvSpPr>
        <p:spPr>
          <a:xfrm>
            <a:off x="308610" y="2013071"/>
            <a:ext cx="3377143" cy="2619651"/>
          </a:xfrm>
        </p:spPr>
        <p:txBody>
          <a:bodyPr vert="horz" lIns="91440" tIns="45720" rIns="91440" bIns="45720" rtlCol="0">
            <a:normAutofit/>
          </a:bodyPr>
          <a:lstStyle/>
          <a:p>
            <a:pPr marL="0" indent="-228600" defTabSz="914400">
              <a:spcBef>
                <a:spcPts val="1000"/>
              </a:spcBef>
              <a:buFont typeface="Arial" panose="020B0604020202020204" pitchFamily="34" charset="0"/>
              <a:buChar char="•"/>
            </a:pPr>
            <a:r>
              <a:rPr lang="en-US" sz="1400"/>
              <a:t>Src:   </a:t>
            </a:r>
            <a:r>
              <a:rPr lang="en-US" sz="1400">
                <a:hlinkClick r:id="rId2"/>
              </a:rPr>
              <a:t>Final Animation</a:t>
            </a:r>
            <a:endParaRPr lang="en-US" sz="1400"/>
          </a:p>
        </p:txBody>
      </p:sp>
      <p:pic>
        <p:nvPicPr>
          <p:cNvPr id="5" name="Picture 4">
            <a:extLst>
              <a:ext uri="{FF2B5EF4-FFF2-40B4-BE49-F238E27FC236}">
                <a16:creationId xmlns:a16="http://schemas.microsoft.com/office/drawing/2014/main" id="{EBF24292-6960-8917-D273-D72CFB8FB82B}"/>
              </a:ext>
            </a:extLst>
          </p:cNvPr>
          <p:cNvPicPr>
            <a:picLocks noChangeAspect="1"/>
          </p:cNvPicPr>
          <p:nvPr/>
        </p:nvPicPr>
        <p:blipFill rotWithShape="1">
          <a:blip r:embed="rId3"/>
          <a:srcRect l="4406" r="39769"/>
          <a:stretch/>
        </p:blipFill>
        <p:spPr>
          <a:xfrm>
            <a:off x="4039362" y="0"/>
            <a:ext cx="5104638" cy="5143500"/>
          </a:xfrm>
          <a:prstGeom prst="rect">
            <a:avLst/>
          </a:prstGeom>
        </p:spPr>
      </p:pic>
    </p:spTree>
    <p:extLst>
      <p:ext uri="{BB962C8B-B14F-4D97-AF65-F5344CB8AC3E}">
        <p14:creationId xmlns:p14="http://schemas.microsoft.com/office/powerpoint/2010/main" val="378484339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4601</Words>
  <Application>Microsoft Office PowerPoint</Application>
  <PresentationFormat>On-screen Show (16:9)</PresentationFormat>
  <Paragraphs>678</Paragraphs>
  <Slides>72</Slides>
  <Notes>30</Notes>
  <HiddenSlides>0</HiddenSlides>
  <MMClips>0</MMClips>
  <ScaleCrop>false</ScaleCrop>
  <HeadingPairs>
    <vt:vector size="4" baseType="variant">
      <vt:variant>
        <vt:lpstr>Theme</vt:lpstr>
      </vt:variant>
      <vt:variant>
        <vt:i4>1</vt:i4>
      </vt:variant>
      <vt:variant>
        <vt:lpstr>Slide Titles</vt:lpstr>
      </vt:variant>
      <vt:variant>
        <vt:i4>72</vt:i4>
      </vt:variant>
    </vt:vector>
  </HeadingPairs>
  <TitlesOfParts>
    <vt:vector size="73" baseType="lpstr">
      <vt:lpstr>Office Theme</vt:lpstr>
      <vt:lpstr>Smart Shrimp Farming </vt:lpstr>
      <vt:lpstr>PowerPoint Presentation</vt:lpstr>
      <vt:lpstr>PowerPoint Presentation</vt:lpstr>
      <vt:lpstr>Problem in brief</vt:lpstr>
      <vt:lpstr>Aim &amp; Objectives</vt:lpstr>
      <vt:lpstr>Input Output Diagram</vt:lpstr>
      <vt:lpstr>3D Diagram</vt:lpstr>
      <vt:lpstr>3D Diagram Cont.</vt:lpstr>
      <vt:lpstr>Animation</vt:lpstr>
      <vt:lpstr>Full Circuit Diagram</vt:lpstr>
      <vt:lpstr>Resources Required</vt:lpstr>
      <vt:lpstr>Cost Estimation</vt:lpstr>
      <vt:lpstr>Individual  Contribution </vt:lpstr>
      <vt:lpstr>PowerPoint Presentation</vt:lpstr>
      <vt:lpstr>Responsibilities </vt:lpstr>
      <vt:lpstr>Techniques</vt:lpstr>
      <vt:lpstr>Servo Motor</vt:lpstr>
      <vt:lpstr>Specifications </vt:lpstr>
      <vt:lpstr>Ultra-Sonic Sensor</vt:lpstr>
      <vt:lpstr>Specification </vt:lpstr>
      <vt:lpstr>PIR Sensor</vt:lpstr>
      <vt:lpstr>Specification </vt:lpstr>
      <vt:lpstr>Circuit Diagram</vt:lpstr>
      <vt:lpstr>Code</vt:lpstr>
      <vt:lpstr>Code 2</vt:lpstr>
      <vt:lpstr>Code 3</vt:lpstr>
      <vt:lpstr>PowerPoint Presentation</vt:lpstr>
      <vt:lpstr>Resposibilities</vt:lpstr>
      <vt:lpstr>Techniques</vt:lpstr>
      <vt:lpstr>pH sensor</vt:lpstr>
      <vt:lpstr>Specifications of pH sensor</vt:lpstr>
      <vt:lpstr>Relay circuit</vt:lpstr>
      <vt:lpstr>Specifications of relay</vt:lpstr>
      <vt:lpstr>Keypad</vt:lpstr>
      <vt:lpstr>Specifications of Keypad</vt:lpstr>
      <vt:lpstr>Circuit diagram</vt:lpstr>
      <vt:lpstr>CODE</vt:lpstr>
      <vt:lpstr>PowerPoint Presentation</vt:lpstr>
      <vt:lpstr>PowerPoint Presentation</vt:lpstr>
      <vt:lpstr>PowerPoint Presentation</vt:lpstr>
      <vt:lpstr>Responsibilities</vt:lpstr>
      <vt:lpstr>Techniques</vt:lpstr>
      <vt:lpstr>RTC (Real Time Clock Module)</vt:lpstr>
      <vt:lpstr>GSM Module</vt:lpstr>
      <vt:lpstr>16x2 LCD Display</vt:lpstr>
      <vt:lpstr>Circuit Diagram</vt:lpstr>
      <vt:lpstr>Code </vt:lpstr>
      <vt:lpstr>Code Cont. (SetTime Function) </vt:lpstr>
      <vt:lpstr>Code Cont. (ReadTime Function) </vt:lpstr>
      <vt:lpstr>PowerPoint Presentation</vt:lpstr>
      <vt:lpstr>Responsibilities</vt:lpstr>
      <vt:lpstr>Techniques</vt:lpstr>
      <vt:lpstr>Gear Motor</vt:lpstr>
      <vt:lpstr>L293D Motor Driver</vt:lpstr>
      <vt:lpstr>Weight Sensor / HX711 Module</vt:lpstr>
      <vt:lpstr>Load Cell /YZC-131A</vt:lpstr>
      <vt:lpstr>Buzzer</vt:lpstr>
      <vt:lpstr>Circuit Diagram </vt:lpstr>
      <vt:lpstr>Code I</vt:lpstr>
      <vt:lpstr>Code II</vt:lpstr>
      <vt:lpstr>Code III</vt:lpstr>
      <vt:lpstr>PowerPoint Presentation</vt:lpstr>
      <vt:lpstr>PowerPoint Presentation</vt:lpstr>
      <vt:lpstr>Techniques</vt:lpstr>
      <vt:lpstr>PowerPoint Presentation</vt:lpstr>
      <vt:lpstr>PowerPoint Presentation</vt:lpstr>
      <vt:lpstr>PowerPoint Presentation</vt:lpstr>
      <vt:lpstr>PowerPoint Presentation</vt:lpstr>
      <vt:lpstr>PowerPoint Presentation</vt:lpstr>
      <vt:lpstr>code</vt:lpstr>
      <vt:lpstr>PowerPoint Presentation</vt:lpstr>
      <vt:lpstr>Thank You 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Smart Shrimp Farming</dc:title>
  <dc:creator>Lucifer</dc:creator>
  <cp:lastModifiedBy>shenal akalanka</cp:lastModifiedBy>
  <cp:revision>3</cp:revision>
  <dcterms:modified xsi:type="dcterms:W3CDTF">2022-06-21T11:23:28Z</dcterms:modified>
</cp:coreProperties>
</file>